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docx" ContentType="application/vnd.openxmlformats-officedocument.wordprocessingml.document"/>
  <Default Extension="bin" ContentType="application/vnd.openxmlformats-officedocument.oleObject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4"/>
  </p:notesMasterIdLst>
  <p:sldIdLst>
    <p:sldId id="256" r:id="rId2"/>
    <p:sldId id="295" r:id="rId3"/>
    <p:sldId id="296" r:id="rId4"/>
    <p:sldId id="297" r:id="rId5"/>
    <p:sldId id="343" r:id="rId6"/>
    <p:sldId id="344" r:id="rId7"/>
    <p:sldId id="349" r:id="rId8"/>
    <p:sldId id="298" r:id="rId9"/>
    <p:sldId id="352" r:id="rId10"/>
    <p:sldId id="299" r:id="rId11"/>
    <p:sldId id="315" r:id="rId12"/>
    <p:sldId id="301" r:id="rId13"/>
    <p:sldId id="300" r:id="rId14"/>
    <p:sldId id="302" r:id="rId15"/>
    <p:sldId id="341" r:id="rId16"/>
    <p:sldId id="327" r:id="rId17"/>
    <p:sldId id="355" r:id="rId18"/>
    <p:sldId id="353" r:id="rId19"/>
    <p:sldId id="354" r:id="rId20"/>
    <p:sldId id="325" r:id="rId21"/>
    <p:sldId id="326" r:id="rId22"/>
    <p:sldId id="307" r:id="rId23"/>
    <p:sldId id="308" r:id="rId24"/>
    <p:sldId id="357" r:id="rId25"/>
    <p:sldId id="358" r:id="rId26"/>
    <p:sldId id="309" r:id="rId27"/>
    <p:sldId id="328" r:id="rId28"/>
    <p:sldId id="329" r:id="rId29"/>
    <p:sldId id="334" r:id="rId30"/>
    <p:sldId id="314" r:id="rId31"/>
    <p:sldId id="305" r:id="rId32"/>
    <p:sldId id="317" r:id="rId3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3744">
          <p15:clr>
            <a:srgbClr val="A4A3A4"/>
          </p15:clr>
        </p15:guide>
        <p15:guide id="4" pos="2783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9900"/>
    <a:srgbClr val="006600"/>
    <a:srgbClr val="FFFF00"/>
    <a:srgbClr val="0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392"/>
    <p:restoredTop sz="94712"/>
  </p:normalViewPr>
  <p:slideViewPr>
    <p:cSldViewPr snapToObjects="1">
      <p:cViewPr>
        <p:scale>
          <a:sx n="100" d="100"/>
          <a:sy n="100" d="100"/>
        </p:scale>
        <p:origin x="1176" y="200"/>
      </p:cViewPr>
      <p:guideLst>
        <p:guide orient="horz" pos="2160"/>
        <p:guide pos="2880"/>
        <p:guide orient="horz" pos="3744"/>
        <p:guide pos="2783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notesMaster" Target="notesMasters/notesMaster1.xml"/><Relationship Id="rId35" Type="http://schemas.openxmlformats.org/officeDocument/2006/relationships/presProps" Target="presProps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heme" Target="theme/theme1.xml"/><Relationship Id="rId38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0C2E6E9-AABF-7849-8DDE-815AB80EDB49}" type="doc">
      <dgm:prSet loTypeId="urn:microsoft.com/office/officeart/2005/8/layout/chevron2" loCatId="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F81D4C0-C396-DE4F-9C8E-687454AD3629}">
      <dgm:prSet custT="1"/>
      <dgm:spPr/>
      <dgm:t>
        <a:bodyPr/>
        <a:lstStyle/>
        <a:p>
          <a:r>
            <a:rPr lang="en-US" sz="1400" baseline="0" dirty="0">
              <a:latin typeface="Calibri"/>
              <a:cs typeface="Calibri"/>
            </a:rPr>
            <a:t>Step </a:t>
          </a:r>
          <a:r>
            <a:rPr lang="en-US" sz="1400" baseline="0" dirty="0" smtClean="0">
              <a:latin typeface="Calibri"/>
              <a:cs typeface="Calibri"/>
            </a:rPr>
            <a:t>1: </a:t>
          </a:r>
          <a:r>
            <a:rPr lang="en-US" sz="1400" baseline="0" dirty="0">
              <a:latin typeface="Calibri"/>
              <a:cs typeface="Calibri"/>
            </a:rPr>
            <a:t>Asset information </a:t>
          </a:r>
          <a:r>
            <a:rPr lang="en-US" sz="1400" baseline="0" dirty="0" smtClean="0">
              <a:latin typeface="Calibri"/>
              <a:cs typeface="Calibri"/>
            </a:rPr>
            <a:t>updated</a:t>
          </a:r>
          <a:endParaRPr lang="en-US" sz="1400" baseline="0" dirty="0">
            <a:latin typeface="Calibri"/>
            <a:cs typeface="Calibri"/>
          </a:endParaRPr>
        </a:p>
      </dgm:t>
    </dgm:pt>
    <dgm:pt modelId="{69F5D6B3-1EF6-A84F-AB2E-33CA955EBE94}" type="parTrans" cxnId="{04644AB5-4AF6-D14C-87FB-6CAFAE21862F}">
      <dgm:prSet/>
      <dgm:spPr/>
      <dgm:t>
        <a:bodyPr/>
        <a:lstStyle/>
        <a:p>
          <a:endParaRPr lang="en-US"/>
        </a:p>
      </dgm:t>
    </dgm:pt>
    <dgm:pt modelId="{88690423-1034-FE4A-AB94-A68DA53F1D9C}" type="sibTrans" cxnId="{04644AB5-4AF6-D14C-87FB-6CAFAE21862F}">
      <dgm:prSet/>
      <dgm:spPr/>
      <dgm:t>
        <a:bodyPr/>
        <a:lstStyle/>
        <a:p>
          <a:endParaRPr lang="en-US"/>
        </a:p>
      </dgm:t>
    </dgm:pt>
    <dgm:pt modelId="{9CD7EEC9-F498-DB41-ADDD-D432DA8F2F4A}">
      <dgm:prSet custT="1"/>
      <dgm:spPr/>
      <dgm:t>
        <a:bodyPr/>
        <a:lstStyle/>
        <a:p>
          <a:r>
            <a:rPr lang="en-US" sz="1400" baseline="0" dirty="0">
              <a:latin typeface="Calibri"/>
              <a:cs typeface="Calibri"/>
            </a:rPr>
            <a:t>Step </a:t>
          </a:r>
          <a:r>
            <a:rPr lang="en-US" sz="1400" baseline="0" dirty="0" smtClean="0">
              <a:latin typeface="Calibri"/>
              <a:cs typeface="Calibri"/>
            </a:rPr>
            <a:t>2: </a:t>
          </a:r>
          <a:r>
            <a:rPr lang="en-US" sz="1400" baseline="0" dirty="0">
              <a:latin typeface="Calibri"/>
              <a:cs typeface="Calibri"/>
            </a:rPr>
            <a:t>Agents assess information </a:t>
          </a:r>
          <a:r>
            <a:rPr lang="en-US" sz="1400" baseline="0" dirty="0" smtClean="0">
              <a:latin typeface="Calibri"/>
              <a:cs typeface="Calibri"/>
            </a:rPr>
            <a:t>sources</a:t>
          </a:r>
          <a:endParaRPr lang="en-US" sz="1400" baseline="0" dirty="0">
            <a:latin typeface="Calibri"/>
            <a:cs typeface="Calibri"/>
          </a:endParaRPr>
        </a:p>
      </dgm:t>
    </dgm:pt>
    <dgm:pt modelId="{0E688B46-2A61-8B4A-8F6E-22E9D9ABCDDF}" type="parTrans" cxnId="{0879B5BA-5AC5-2C40-87F0-96AE3A6EA2E9}">
      <dgm:prSet/>
      <dgm:spPr/>
      <dgm:t>
        <a:bodyPr/>
        <a:lstStyle/>
        <a:p>
          <a:endParaRPr lang="en-US"/>
        </a:p>
      </dgm:t>
    </dgm:pt>
    <dgm:pt modelId="{BA0C0A37-5F73-2944-92D8-710D450E8381}" type="sibTrans" cxnId="{0879B5BA-5AC5-2C40-87F0-96AE3A6EA2E9}">
      <dgm:prSet/>
      <dgm:spPr/>
      <dgm:t>
        <a:bodyPr/>
        <a:lstStyle/>
        <a:p>
          <a:endParaRPr lang="en-US"/>
        </a:p>
      </dgm:t>
    </dgm:pt>
    <dgm:pt modelId="{BB17C5ED-6E6D-814E-AE70-6F32F70E5FA5}">
      <dgm:prSet custT="1"/>
      <dgm:spPr/>
      <dgm:t>
        <a:bodyPr/>
        <a:lstStyle/>
        <a:p>
          <a:r>
            <a:rPr lang="en-US" sz="1400" b="1" i="1" baseline="0" dirty="0">
              <a:latin typeface="Calibri"/>
              <a:cs typeface="Calibri"/>
            </a:rPr>
            <a:t>Step </a:t>
          </a:r>
          <a:r>
            <a:rPr lang="en-US" sz="1400" b="1" i="1" baseline="0" dirty="0" smtClean="0">
              <a:latin typeface="Calibri"/>
              <a:cs typeface="Calibri"/>
            </a:rPr>
            <a:t>3: </a:t>
          </a:r>
          <a:r>
            <a:rPr lang="en-US" sz="1400" b="1" i="1" baseline="0" dirty="0">
              <a:latin typeface="Calibri"/>
              <a:cs typeface="Calibri"/>
            </a:rPr>
            <a:t>Agents make investment decision </a:t>
          </a:r>
        </a:p>
      </dgm:t>
    </dgm:pt>
    <dgm:pt modelId="{E64AB711-2B0D-7948-B2B5-83EA00B026BC}" type="parTrans" cxnId="{EFB73251-C628-3147-869B-9C16D013EC77}">
      <dgm:prSet/>
      <dgm:spPr/>
      <dgm:t>
        <a:bodyPr/>
        <a:lstStyle/>
        <a:p>
          <a:endParaRPr lang="en-US"/>
        </a:p>
      </dgm:t>
    </dgm:pt>
    <dgm:pt modelId="{F578B946-57F1-044A-9345-9ABB86247F07}" type="sibTrans" cxnId="{EFB73251-C628-3147-869B-9C16D013EC77}">
      <dgm:prSet/>
      <dgm:spPr/>
      <dgm:t>
        <a:bodyPr/>
        <a:lstStyle/>
        <a:p>
          <a:endParaRPr lang="en-US"/>
        </a:p>
      </dgm:t>
    </dgm:pt>
    <dgm:pt modelId="{87D8B837-7BF3-6D43-B236-D373BCD746C7}">
      <dgm:prSet custT="1"/>
      <dgm:spPr/>
      <dgm:t>
        <a:bodyPr/>
        <a:lstStyle/>
        <a:p>
          <a:r>
            <a:rPr lang="en-US" sz="1400" baseline="0" dirty="0">
              <a:latin typeface="Calibri"/>
              <a:cs typeface="Calibri"/>
            </a:rPr>
            <a:t>Step </a:t>
          </a:r>
          <a:r>
            <a:rPr lang="en-US" sz="1400" baseline="0" dirty="0" smtClean="0">
              <a:latin typeface="Calibri"/>
              <a:cs typeface="Calibri"/>
            </a:rPr>
            <a:t>4: </a:t>
          </a:r>
          <a:r>
            <a:rPr lang="en-US" sz="1400" baseline="0" dirty="0">
              <a:latin typeface="Calibri"/>
              <a:cs typeface="Calibri"/>
            </a:rPr>
            <a:t>Order book formed </a:t>
          </a:r>
        </a:p>
      </dgm:t>
    </dgm:pt>
    <dgm:pt modelId="{3BF8E0CD-047E-9D40-B9C9-69238EB31F8A}" type="parTrans" cxnId="{B5CFC018-8E45-9946-ADCB-D7BA40C60110}">
      <dgm:prSet/>
      <dgm:spPr/>
      <dgm:t>
        <a:bodyPr/>
        <a:lstStyle/>
        <a:p>
          <a:endParaRPr lang="en-US"/>
        </a:p>
      </dgm:t>
    </dgm:pt>
    <dgm:pt modelId="{4A9A23CA-7847-2A49-9588-530842D64A46}" type="sibTrans" cxnId="{B5CFC018-8E45-9946-ADCB-D7BA40C60110}">
      <dgm:prSet/>
      <dgm:spPr/>
      <dgm:t>
        <a:bodyPr/>
        <a:lstStyle/>
        <a:p>
          <a:endParaRPr lang="en-US"/>
        </a:p>
      </dgm:t>
    </dgm:pt>
    <dgm:pt modelId="{75BA9F5D-77F2-7F42-97C1-1BD6980BAE5D}">
      <dgm:prSet/>
      <dgm:spPr/>
      <dgm:t>
        <a:bodyPr/>
        <a:lstStyle/>
        <a:p>
          <a:endParaRPr lang="en-US" dirty="0"/>
        </a:p>
      </dgm:t>
    </dgm:pt>
    <dgm:pt modelId="{DEBC0D90-7F07-4F45-BF88-4BAAAC073FF0}" type="parTrans" cxnId="{01D80277-969B-004D-B4D0-ED94430CA548}">
      <dgm:prSet/>
      <dgm:spPr/>
      <dgm:t>
        <a:bodyPr/>
        <a:lstStyle/>
        <a:p>
          <a:endParaRPr lang="en-US"/>
        </a:p>
      </dgm:t>
    </dgm:pt>
    <dgm:pt modelId="{C643C237-0BA8-FD44-9352-E105B313467E}" type="sibTrans" cxnId="{01D80277-969B-004D-B4D0-ED94430CA548}">
      <dgm:prSet/>
      <dgm:spPr/>
      <dgm:t>
        <a:bodyPr/>
        <a:lstStyle/>
        <a:p>
          <a:endParaRPr lang="en-US"/>
        </a:p>
      </dgm:t>
    </dgm:pt>
    <dgm:pt modelId="{FC43113B-4E50-DA4B-952D-B0AFDBE69516}">
      <dgm:prSet/>
      <dgm:spPr/>
      <dgm:t>
        <a:bodyPr/>
        <a:lstStyle/>
        <a:p>
          <a:endParaRPr lang="en-US" dirty="0"/>
        </a:p>
      </dgm:t>
    </dgm:pt>
    <dgm:pt modelId="{88ADD37A-E310-E947-8F90-86364008366C}" type="parTrans" cxnId="{4306EF75-1C9B-E846-9C75-3521D48673CC}">
      <dgm:prSet/>
      <dgm:spPr/>
      <dgm:t>
        <a:bodyPr/>
        <a:lstStyle/>
        <a:p>
          <a:endParaRPr lang="en-US"/>
        </a:p>
      </dgm:t>
    </dgm:pt>
    <dgm:pt modelId="{41A11820-E8B5-2A4E-97BF-838BA36B82BE}" type="sibTrans" cxnId="{4306EF75-1C9B-E846-9C75-3521D48673CC}">
      <dgm:prSet/>
      <dgm:spPr/>
      <dgm:t>
        <a:bodyPr/>
        <a:lstStyle/>
        <a:p>
          <a:endParaRPr lang="en-US"/>
        </a:p>
      </dgm:t>
    </dgm:pt>
    <dgm:pt modelId="{4EBA3E71-7E79-A945-8A5D-9AAC690BAD22}">
      <dgm:prSet custT="1"/>
      <dgm:spPr/>
      <dgm:t>
        <a:bodyPr/>
        <a:lstStyle/>
        <a:p>
          <a:r>
            <a:rPr lang="en-US" sz="1400" baseline="0" dirty="0">
              <a:latin typeface="Calibri"/>
              <a:cs typeface="Calibri"/>
            </a:rPr>
            <a:t>Step </a:t>
          </a:r>
          <a:r>
            <a:rPr lang="en-US" sz="1400" baseline="0" dirty="0" smtClean="0">
              <a:latin typeface="Calibri"/>
              <a:cs typeface="Calibri"/>
            </a:rPr>
            <a:t>5: </a:t>
          </a:r>
          <a:r>
            <a:rPr lang="en-US" sz="1400" baseline="0" dirty="0">
              <a:latin typeface="Calibri"/>
              <a:cs typeface="Calibri"/>
            </a:rPr>
            <a:t>Market cleared and asset returns </a:t>
          </a:r>
          <a:r>
            <a:rPr lang="en-US" sz="1400" baseline="0" dirty="0" smtClean="0">
              <a:latin typeface="Calibri"/>
              <a:cs typeface="Calibri"/>
            </a:rPr>
            <a:t>calculated</a:t>
          </a:r>
          <a:endParaRPr lang="en-US" sz="1400" baseline="0" dirty="0">
            <a:latin typeface="Calibri"/>
            <a:cs typeface="Calibri"/>
          </a:endParaRPr>
        </a:p>
      </dgm:t>
    </dgm:pt>
    <dgm:pt modelId="{DC8FDAFB-548C-5B44-AA01-536D5B129748}" type="parTrans" cxnId="{CCA720E7-0842-1B47-BAA7-E1CE31CE9026}">
      <dgm:prSet/>
      <dgm:spPr/>
      <dgm:t>
        <a:bodyPr/>
        <a:lstStyle/>
        <a:p>
          <a:endParaRPr lang="en-US"/>
        </a:p>
      </dgm:t>
    </dgm:pt>
    <dgm:pt modelId="{95F2EC33-8906-ED42-A97D-F52A3DC8F288}" type="sibTrans" cxnId="{CCA720E7-0842-1B47-BAA7-E1CE31CE9026}">
      <dgm:prSet/>
      <dgm:spPr/>
      <dgm:t>
        <a:bodyPr/>
        <a:lstStyle/>
        <a:p>
          <a:endParaRPr lang="en-US"/>
        </a:p>
      </dgm:t>
    </dgm:pt>
    <dgm:pt modelId="{A9208C9B-53A1-FA4A-A655-D189561AEB54}">
      <dgm:prSet/>
      <dgm:spPr/>
      <dgm:t>
        <a:bodyPr/>
        <a:lstStyle/>
        <a:p>
          <a:endParaRPr lang="en-US" dirty="0"/>
        </a:p>
      </dgm:t>
    </dgm:pt>
    <dgm:pt modelId="{00D18221-315B-2446-B4FA-3E395B01F053}" type="parTrans" cxnId="{4117E0EB-4242-D34A-A6A6-432840E4FBE6}">
      <dgm:prSet/>
      <dgm:spPr/>
      <dgm:t>
        <a:bodyPr/>
        <a:lstStyle/>
        <a:p>
          <a:endParaRPr lang="en-US"/>
        </a:p>
      </dgm:t>
    </dgm:pt>
    <dgm:pt modelId="{64C6310F-D412-FE48-84B4-FA9B2581DF19}" type="sibTrans" cxnId="{4117E0EB-4242-D34A-A6A6-432840E4FBE6}">
      <dgm:prSet/>
      <dgm:spPr/>
      <dgm:t>
        <a:bodyPr/>
        <a:lstStyle/>
        <a:p>
          <a:endParaRPr lang="en-US"/>
        </a:p>
      </dgm:t>
    </dgm:pt>
    <dgm:pt modelId="{89179B46-4390-5E45-9EDD-1AA423696408}">
      <dgm:prSet custT="1"/>
      <dgm:spPr/>
      <dgm:t>
        <a:bodyPr/>
        <a:lstStyle/>
        <a:p>
          <a:r>
            <a:rPr lang="en-US" sz="1400" dirty="0" smtClean="0">
              <a:latin typeface="Calibri"/>
              <a:cs typeface="Calibri"/>
            </a:rPr>
            <a:t>Step 6: </a:t>
          </a:r>
          <a:r>
            <a:rPr lang="en-US" sz="1400" dirty="0">
              <a:latin typeface="Calibri"/>
              <a:cs typeface="Calibri"/>
            </a:rPr>
            <a:t>Agents reassess the value of public </a:t>
          </a:r>
          <a:r>
            <a:rPr lang="en-US" sz="1400" dirty="0" smtClean="0">
              <a:latin typeface="Calibri"/>
              <a:cs typeface="Calibri"/>
            </a:rPr>
            <a:t>information</a:t>
          </a:r>
          <a:endParaRPr lang="en-US" sz="1400" dirty="0">
            <a:latin typeface="Calibri"/>
            <a:cs typeface="Calibri"/>
          </a:endParaRPr>
        </a:p>
      </dgm:t>
    </dgm:pt>
    <dgm:pt modelId="{CD49C8AA-FEA3-7B4C-AD50-1126F8215215}" type="parTrans" cxnId="{0AE31DAD-0C1A-7742-9475-6E93ABE41F83}">
      <dgm:prSet/>
      <dgm:spPr/>
      <dgm:t>
        <a:bodyPr/>
        <a:lstStyle/>
        <a:p>
          <a:endParaRPr lang="en-US"/>
        </a:p>
      </dgm:t>
    </dgm:pt>
    <dgm:pt modelId="{B9730E61-3EFA-0540-8F41-721AA3DAE3A9}" type="sibTrans" cxnId="{0AE31DAD-0C1A-7742-9475-6E93ABE41F83}">
      <dgm:prSet/>
      <dgm:spPr/>
      <dgm:t>
        <a:bodyPr/>
        <a:lstStyle/>
        <a:p>
          <a:endParaRPr lang="en-US"/>
        </a:p>
      </dgm:t>
    </dgm:pt>
    <dgm:pt modelId="{B9339EFD-5944-A746-8AE4-68C0BB3682E5}">
      <dgm:prSet/>
      <dgm:spPr/>
      <dgm:t>
        <a:bodyPr/>
        <a:lstStyle/>
        <a:p>
          <a:endParaRPr lang="en-US" dirty="0"/>
        </a:p>
      </dgm:t>
    </dgm:pt>
    <dgm:pt modelId="{148C9652-77FA-1D4E-BF03-955FA3FAB036}" type="parTrans" cxnId="{332CA9EB-4B5E-3E46-8867-EC78E697826B}">
      <dgm:prSet/>
      <dgm:spPr/>
      <dgm:t>
        <a:bodyPr/>
        <a:lstStyle/>
        <a:p>
          <a:endParaRPr lang="en-US"/>
        </a:p>
      </dgm:t>
    </dgm:pt>
    <dgm:pt modelId="{DCCC865B-03D6-9443-BE45-6A436CF4578E}" type="sibTrans" cxnId="{332CA9EB-4B5E-3E46-8867-EC78E697826B}">
      <dgm:prSet/>
      <dgm:spPr/>
      <dgm:t>
        <a:bodyPr/>
        <a:lstStyle/>
        <a:p>
          <a:endParaRPr lang="en-US"/>
        </a:p>
      </dgm:t>
    </dgm:pt>
    <dgm:pt modelId="{23F13EDC-398B-5247-88C6-84C9C9141A78}">
      <dgm:prSet custT="1"/>
      <dgm:spPr/>
      <dgm:t>
        <a:bodyPr/>
        <a:lstStyle/>
        <a:p>
          <a:endParaRPr lang="en-US" sz="1200" dirty="0"/>
        </a:p>
      </dgm:t>
    </dgm:pt>
    <dgm:pt modelId="{B4287257-818C-294E-8A5C-CA53D80CE0C5}" type="parTrans" cxnId="{75F814C7-6DB3-BF44-A851-587D3CFBA6EF}">
      <dgm:prSet/>
      <dgm:spPr/>
      <dgm:t>
        <a:bodyPr/>
        <a:lstStyle/>
        <a:p>
          <a:endParaRPr lang="en-US"/>
        </a:p>
      </dgm:t>
    </dgm:pt>
    <dgm:pt modelId="{5A94C3A1-BD64-164A-A3CA-4BDF38470389}" type="sibTrans" cxnId="{75F814C7-6DB3-BF44-A851-587D3CFBA6EF}">
      <dgm:prSet/>
      <dgm:spPr/>
      <dgm:t>
        <a:bodyPr/>
        <a:lstStyle/>
        <a:p>
          <a:endParaRPr lang="en-US"/>
        </a:p>
      </dgm:t>
    </dgm:pt>
    <dgm:pt modelId="{61743843-67FE-FD4B-88C9-7C6FA6391966}">
      <dgm:prSet custT="1"/>
      <dgm:spPr/>
      <dgm:t>
        <a:bodyPr/>
        <a:lstStyle/>
        <a:p>
          <a:r>
            <a:rPr lang="en-US" sz="1400" b="1" i="1" dirty="0">
              <a:latin typeface="Calibri"/>
              <a:cs typeface="Calibri"/>
            </a:rPr>
            <a:t>Step </a:t>
          </a:r>
          <a:r>
            <a:rPr lang="en-US" sz="1400" b="1" i="1" dirty="0" smtClean="0">
              <a:latin typeface="Calibri"/>
              <a:cs typeface="Calibri"/>
            </a:rPr>
            <a:t>7: </a:t>
          </a:r>
          <a:r>
            <a:rPr lang="en-US" sz="1400" b="1" i="1" dirty="0">
              <a:latin typeface="Calibri"/>
              <a:cs typeface="Calibri"/>
            </a:rPr>
            <a:t>Agents reassess the value of their </a:t>
          </a:r>
          <a:r>
            <a:rPr lang="en-US" sz="1400" b="1" i="1" dirty="0" smtClean="0">
              <a:latin typeface="Calibri"/>
              <a:cs typeface="Calibri"/>
            </a:rPr>
            <a:t>neighbors</a:t>
          </a:r>
          <a:endParaRPr lang="en-US" sz="1400" b="1" i="1" dirty="0">
            <a:latin typeface="Calibri"/>
            <a:cs typeface="Calibri"/>
          </a:endParaRPr>
        </a:p>
      </dgm:t>
    </dgm:pt>
    <dgm:pt modelId="{C1F10E59-3F3A-5945-BBD2-3499A064C02C}" type="parTrans" cxnId="{63F020B9-4918-FA43-8A41-B71E6743C960}">
      <dgm:prSet/>
      <dgm:spPr/>
      <dgm:t>
        <a:bodyPr/>
        <a:lstStyle/>
        <a:p>
          <a:endParaRPr lang="en-US"/>
        </a:p>
      </dgm:t>
    </dgm:pt>
    <dgm:pt modelId="{E84690E9-4899-5748-AF8B-E4C982E4A3DF}" type="sibTrans" cxnId="{63F020B9-4918-FA43-8A41-B71E6743C960}">
      <dgm:prSet/>
      <dgm:spPr/>
      <dgm:t>
        <a:bodyPr/>
        <a:lstStyle/>
        <a:p>
          <a:endParaRPr lang="en-US"/>
        </a:p>
      </dgm:t>
    </dgm:pt>
    <dgm:pt modelId="{157D807E-A2B8-204C-91DC-CDC39AFB15EB}">
      <dgm:prSet custT="1"/>
      <dgm:spPr/>
      <dgm:t>
        <a:bodyPr/>
        <a:lstStyle/>
        <a:p>
          <a:r>
            <a:rPr lang="en-US" sz="1400" dirty="0">
              <a:latin typeface="Calibri"/>
              <a:cs typeface="Calibri"/>
            </a:rPr>
            <a:t>Step </a:t>
          </a:r>
          <a:r>
            <a:rPr lang="en-US" sz="1400" dirty="0" smtClean="0">
              <a:latin typeface="Calibri"/>
              <a:cs typeface="Calibri"/>
            </a:rPr>
            <a:t>8: </a:t>
          </a:r>
          <a:r>
            <a:rPr lang="en-US" sz="1400" dirty="0">
              <a:latin typeface="Calibri"/>
              <a:cs typeface="Calibri"/>
            </a:rPr>
            <a:t>Agent portfolios </a:t>
          </a:r>
          <a:r>
            <a:rPr lang="en-US" sz="1400" dirty="0" smtClean="0">
              <a:latin typeface="Calibri"/>
              <a:cs typeface="Calibri"/>
            </a:rPr>
            <a:t>updated</a:t>
          </a:r>
          <a:endParaRPr lang="en-US" sz="1400" dirty="0">
            <a:latin typeface="Calibri"/>
            <a:cs typeface="Calibri"/>
          </a:endParaRPr>
        </a:p>
      </dgm:t>
    </dgm:pt>
    <dgm:pt modelId="{D47493BC-9A05-0D4A-897F-899E49AAFC63}" type="parTrans" cxnId="{591D8572-1A4C-0744-ACF4-B952AB821739}">
      <dgm:prSet/>
      <dgm:spPr/>
      <dgm:t>
        <a:bodyPr/>
        <a:lstStyle/>
        <a:p>
          <a:endParaRPr lang="en-US"/>
        </a:p>
      </dgm:t>
    </dgm:pt>
    <dgm:pt modelId="{67038BB3-DB88-0643-9D9D-A240F7990C0E}" type="sibTrans" cxnId="{591D8572-1A4C-0744-ACF4-B952AB821739}">
      <dgm:prSet/>
      <dgm:spPr/>
      <dgm:t>
        <a:bodyPr/>
        <a:lstStyle/>
        <a:p>
          <a:endParaRPr lang="en-US"/>
        </a:p>
      </dgm:t>
    </dgm:pt>
    <dgm:pt modelId="{ECD27755-3879-854F-8CC6-D15BA7E5DA6E}">
      <dgm:prSet/>
      <dgm:spPr/>
      <dgm:t>
        <a:bodyPr/>
        <a:lstStyle/>
        <a:p>
          <a:endParaRPr lang="en-US" dirty="0"/>
        </a:p>
      </dgm:t>
    </dgm:pt>
    <dgm:pt modelId="{9430FA41-7B08-194F-AFA9-4FF942D9E66B}" type="parTrans" cxnId="{32012E70-6F5B-5840-8744-EBC4937EBA65}">
      <dgm:prSet/>
      <dgm:spPr/>
      <dgm:t>
        <a:bodyPr/>
        <a:lstStyle/>
        <a:p>
          <a:endParaRPr lang="en-US"/>
        </a:p>
      </dgm:t>
    </dgm:pt>
    <dgm:pt modelId="{AC84B6C4-BC9B-234D-87FD-E486869BABD8}" type="sibTrans" cxnId="{32012E70-6F5B-5840-8744-EBC4937EBA65}">
      <dgm:prSet/>
      <dgm:spPr/>
      <dgm:t>
        <a:bodyPr/>
        <a:lstStyle/>
        <a:p>
          <a:endParaRPr lang="en-US"/>
        </a:p>
      </dgm:t>
    </dgm:pt>
    <dgm:pt modelId="{9B5A89CD-31F1-3F4A-8C01-E2B4B858D49D}">
      <dgm:prSet custT="1"/>
      <dgm:spPr/>
      <dgm:t>
        <a:bodyPr/>
        <a:lstStyle/>
        <a:p>
          <a:r>
            <a:rPr lang="en-US" sz="1400" dirty="0">
              <a:latin typeface="Calibri"/>
            </a:rPr>
            <a:t>Step </a:t>
          </a:r>
          <a:r>
            <a:rPr lang="en-US" sz="1400" dirty="0" smtClean="0">
              <a:latin typeface="Calibri"/>
            </a:rPr>
            <a:t>9: </a:t>
          </a:r>
          <a:r>
            <a:rPr lang="en-US" sz="1400" dirty="0">
              <a:latin typeface="Calibri"/>
            </a:rPr>
            <a:t>Portfolio valuation performed</a:t>
          </a:r>
        </a:p>
      </dgm:t>
    </dgm:pt>
    <dgm:pt modelId="{197A2A49-5171-5B4D-B2AA-26449342FB38}" type="parTrans" cxnId="{C058305D-7546-4F46-837F-9432FC7939DE}">
      <dgm:prSet/>
      <dgm:spPr/>
      <dgm:t>
        <a:bodyPr/>
        <a:lstStyle/>
        <a:p>
          <a:endParaRPr lang="en-US"/>
        </a:p>
      </dgm:t>
    </dgm:pt>
    <dgm:pt modelId="{0B856D26-4A4A-6245-8B23-CC55A3E9799A}" type="sibTrans" cxnId="{C058305D-7546-4F46-837F-9432FC7939DE}">
      <dgm:prSet/>
      <dgm:spPr/>
      <dgm:t>
        <a:bodyPr/>
        <a:lstStyle/>
        <a:p>
          <a:endParaRPr lang="en-US"/>
        </a:p>
      </dgm:t>
    </dgm:pt>
    <dgm:pt modelId="{F2767518-C3C9-F646-9825-E03B28D7A76D}">
      <dgm:prSet/>
      <dgm:spPr/>
      <dgm:t>
        <a:bodyPr/>
        <a:lstStyle/>
        <a:p>
          <a:endParaRPr lang="en-US" dirty="0"/>
        </a:p>
      </dgm:t>
    </dgm:pt>
    <dgm:pt modelId="{6FEF9ECC-DFCA-DB48-907B-4BD9C172EF96}" type="parTrans" cxnId="{645D6AA4-1556-3145-9B4D-00F21725C554}">
      <dgm:prSet/>
      <dgm:spPr/>
      <dgm:t>
        <a:bodyPr/>
        <a:lstStyle/>
        <a:p>
          <a:endParaRPr lang="en-US"/>
        </a:p>
      </dgm:t>
    </dgm:pt>
    <dgm:pt modelId="{87900304-2B79-F140-8593-EC88C34BD2FD}" type="sibTrans" cxnId="{645D6AA4-1556-3145-9B4D-00F21725C554}">
      <dgm:prSet/>
      <dgm:spPr/>
      <dgm:t>
        <a:bodyPr/>
        <a:lstStyle/>
        <a:p>
          <a:endParaRPr lang="en-US"/>
        </a:p>
      </dgm:t>
    </dgm:pt>
    <dgm:pt modelId="{06704086-3978-994D-AF90-C4D35D34670A}">
      <dgm:prSet/>
      <dgm:spPr/>
      <dgm:t>
        <a:bodyPr/>
        <a:lstStyle/>
        <a:p>
          <a:endParaRPr lang="en-US" dirty="0"/>
        </a:p>
      </dgm:t>
    </dgm:pt>
    <dgm:pt modelId="{D5C2D73F-6E89-6C41-90F3-0396D3D90EE8}" type="sibTrans" cxnId="{677F2021-0282-3244-93E3-1F79DD77A127}">
      <dgm:prSet/>
      <dgm:spPr/>
      <dgm:t>
        <a:bodyPr/>
        <a:lstStyle/>
        <a:p>
          <a:endParaRPr lang="en-US"/>
        </a:p>
      </dgm:t>
    </dgm:pt>
    <dgm:pt modelId="{4FCA8504-3E5B-A743-899F-E94735CF94CC}" type="parTrans" cxnId="{677F2021-0282-3244-93E3-1F79DD77A127}">
      <dgm:prSet/>
      <dgm:spPr/>
      <dgm:t>
        <a:bodyPr/>
        <a:lstStyle/>
        <a:p>
          <a:endParaRPr lang="en-US"/>
        </a:p>
      </dgm:t>
    </dgm:pt>
    <dgm:pt modelId="{6397CE26-0C6B-1847-8CC4-D7F4BC9CA672}">
      <dgm:prSet custT="1"/>
      <dgm:spPr/>
      <dgm:t>
        <a:bodyPr/>
        <a:lstStyle/>
        <a:p>
          <a:endParaRPr lang="en-US" sz="1200" baseline="0" dirty="0">
            <a:latin typeface="Times New Roman"/>
          </a:endParaRPr>
        </a:p>
      </dgm:t>
    </dgm:pt>
    <dgm:pt modelId="{B29C730B-21C2-964B-9651-548826D94DAD}" type="parTrans" cxnId="{6E505441-AC08-4B43-825D-C17C912A9BD8}">
      <dgm:prSet/>
      <dgm:spPr/>
      <dgm:t>
        <a:bodyPr/>
        <a:lstStyle/>
        <a:p>
          <a:endParaRPr lang="en-US"/>
        </a:p>
      </dgm:t>
    </dgm:pt>
    <dgm:pt modelId="{FDB773AC-C9D0-9F49-B66C-2882A0918A32}" type="sibTrans" cxnId="{6E505441-AC08-4B43-825D-C17C912A9BD8}">
      <dgm:prSet/>
      <dgm:spPr/>
      <dgm:t>
        <a:bodyPr/>
        <a:lstStyle/>
        <a:p>
          <a:endParaRPr lang="en-US"/>
        </a:p>
      </dgm:t>
    </dgm:pt>
    <dgm:pt modelId="{E99E6B61-2ACA-E94C-A871-078EF693929D}" type="pres">
      <dgm:prSet presAssocID="{D0C2E6E9-AABF-7849-8DDE-815AB80EDB49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EFFF42C-5D77-1A42-A8D5-8E3E93EC9DEC}" type="pres">
      <dgm:prSet presAssocID="{06704086-3978-994D-AF90-C4D35D34670A}" presName="composite" presStyleCnt="0"/>
      <dgm:spPr/>
    </dgm:pt>
    <dgm:pt modelId="{8EF48EAF-4CAF-8546-8F6C-DBA7C1C46B9C}" type="pres">
      <dgm:prSet presAssocID="{06704086-3978-994D-AF90-C4D35D34670A}" presName="parentText" presStyleLbl="alignNode1" presStyleIdx="0" presStyleCnt="9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616B317-96DD-C449-A61F-3B0E8E180AEF}" type="pres">
      <dgm:prSet presAssocID="{06704086-3978-994D-AF90-C4D35D34670A}" presName="descendantText" presStyleLbl="alignAcc1" presStyleIdx="0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D44B243-0458-BF42-AC50-D734396ABBE7}" type="pres">
      <dgm:prSet presAssocID="{D5C2D73F-6E89-6C41-90F3-0396D3D90EE8}" presName="sp" presStyleCnt="0"/>
      <dgm:spPr/>
    </dgm:pt>
    <dgm:pt modelId="{6F071335-1787-2A48-B3A6-A8719D26F5B5}" type="pres">
      <dgm:prSet presAssocID="{6397CE26-0C6B-1847-8CC4-D7F4BC9CA672}" presName="composite" presStyleCnt="0"/>
      <dgm:spPr/>
    </dgm:pt>
    <dgm:pt modelId="{84690AD3-8470-424B-BCFD-96B4A5988E2F}" type="pres">
      <dgm:prSet presAssocID="{6397CE26-0C6B-1847-8CC4-D7F4BC9CA672}" presName="parentText" presStyleLbl="alignNode1" presStyleIdx="1" presStyleCnt="9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AAF21A9-C4D5-6547-B2AB-AEE3135C53C5}" type="pres">
      <dgm:prSet presAssocID="{6397CE26-0C6B-1847-8CC4-D7F4BC9CA672}" presName="descendantText" presStyleLbl="alignAcc1" presStyleIdx="1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EA94172-E3DD-F841-B8DD-55C9FD510618}" type="pres">
      <dgm:prSet presAssocID="{FDB773AC-C9D0-9F49-B66C-2882A0918A32}" presName="sp" presStyleCnt="0"/>
      <dgm:spPr/>
    </dgm:pt>
    <dgm:pt modelId="{6ED3718B-05C8-9947-97FB-2FE5491C028B}" type="pres">
      <dgm:prSet presAssocID="{75BA9F5D-77F2-7F42-97C1-1BD6980BAE5D}" presName="composite" presStyleCnt="0"/>
      <dgm:spPr/>
    </dgm:pt>
    <dgm:pt modelId="{18193578-FAB8-954B-9E6D-242113FA1546}" type="pres">
      <dgm:prSet presAssocID="{75BA9F5D-77F2-7F42-97C1-1BD6980BAE5D}" presName="parentText" presStyleLbl="alignNode1" presStyleIdx="2" presStyleCnt="9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406B540-B246-E449-8D5B-8E039E50A805}" type="pres">
      <dgm:prSet presAssocID="{75BA9F5D-77F2-7F42-97C1-1BD6980BAE5D}" presName="descendantText" presStyleLbl="alignAcc1" presStyleIdx="2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1A6E6E9-E35C-8C49-AB53-715CB52A7F0C}" type="pres">
      <dgm:prSet presAssocID="{C643C237-0BA8-FD44-9352-E105B313467E}" presName="sp" presStyleCnt="0"/>
      <dgm:spPr/>
    </dgm:pt>
    <dgm:pt modelId="{B51CFC90-816C-6A47-BA59-09EF1B708D9C}" type="pres">
      <dgm:prSet presAssocID="{FC43113B-4E50-DA4B-952D-B0AFDBE69516}" presName="composite" presStyleCnt="0"/>
      <dgm:spPr/>
    </dgm:pt>
    <dgm:pt modelId="{7052F7E5-7A7D-3F4B-9920-8CA13292BDB3}" type="pres">
      <dgm:prSet presAssocID="{FC43113B-4E50-DA4B-952D-B0AFDBE69516}" presName="parentText" presStyleLbl="alignNode1" presStyleIdx="3" presStyleCnt="9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33162D0-EDD9-F045-A723-19E9C4A2A862}" type="pres">
      <dgm:prSet presAssocID="{FC43113B-4E50-DA4B-952D-B0AFDBE69516}" presName="descendantText" presStyleLbl="alignAcc1" presStyleIdx="3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C54CE5D-BB8C-EC4C-A95B-9E7937F0E435}" type="pres">
      <dgm:prSet presAssocID="{41A11820-E8B5-2A4E-97BF-838BA36B82BE}" presName="sp" presStyleCnt="0"/>
      <dgm:spPr/>
    </dgm:pt>
    <dgm:pt modelId="{C293BF13-1962-C745-A1E9-ADEBF875DBC4}" type="pres">
      <dgm:prSet presAssocID="{A9208C9B-53A1-FA4A-A655-D189561AEB54}" presName="composite" presStyleCnt="0"/>
      <dgm:spPr/>
    </dgm:pt>
    <dgm:pt modelId="{98102C9D-A46C-7446-9496-A827641F63ED}" type="pres">
      <dgm:prSet presAssocID="{A9208C9B-53A1-FA4A-A655-D189561AEB54}" presName="parentText" presStyleLbl="alignNode1" presStyleIdx="4" presStyleCnt="9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CE485F7-5A8F-6845-884E-88CBB810A40E}" type="pres">
      <dgm:prSet presAssocID="{A9208C9B-53A1-FA4A-A655-D189561AEB54}" presName="descendantText" presStyleLbl="alignAcc1" presStyleIdx="4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9841C3F-DB4F-444B-ACA0-A203B3FE9DDD}" type="pres">
      <dgm:prSet presAssocID="{64C6310F-D412-FE48-84B4-FA9B2581DF19}" presName="sp" presStyleCnt="0"/>
      <dgm:spPr/>
    </dgm:pt>
    <dgm:pt modelId="{68740E46-3C22-EC42-99A1-561A4E6A78F0}" type="pres">
      <dgm:prSet presAssocID="{B9339EFD-5944-A746-8AE4-68C0BB3682E5}" presName="composite" presStyleCnt="0"/>
      <dgm:spPr/>
    </dgm:pt>
    <dgm:pt modelId="{6CA21D29-75EC-9145-A6DB-30467BCC4F13}" type="pres">
      <dgm:prSet presAssocID="{B9339EFD-5944-A746-8AE4-68C0BB3682E5}" presName="parentText" presStyleLbl="alignNode1" presStyleIdx="5" presStyleCnt="9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B0FB55D-889F-8149-B75A-B45F3E279C6C}" type="pres">
      <dgm:prSet presAssocID="{B9339EFD-5944-A746-8AE4-68C0BB3682E5}" presName="descendantText" presStyleLbl="alignAcc1" presStyleIdx="5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B963BF6-1FB1-9A4F-BD5F-BF8F2141AE13}" type="pres">
      <dgm:prSet presAssocID="{DCCC865B-03D6-9443-BE45-6A436CF4578E}" presName="sp" presStyleCnt="0"/>
      <dgm:spPr/>
    </dgm:pt>
    <dgm:pt modelId="{F1D5018B-A8F9-B74A-9AFD-134450B669FF}" type="pres">
      <dgm:prSet presAssocID="{23F13EDC-398B-5247-88C6-84C9C9141A78}" presName="composite" presStyleCnt="0"/>
      <dgm:spPr/>
    </dgm:pt>
    <dgm:pt modelId="{81BB35B1-4689-FC4F-B470-65DC6B03C605}" type="pres">
      <dgm:prSet presAssocID="{23F13EDC-398B-5247-88C6-84C9C9141A78}" presName="parentText" presStyleLbl="alignNode1" presStyleIdx="6" presStyleCnt="9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4AD8165-45D3-D446-B069-BED5D81C54A6}" type="pres">
      <dgm:prSet presAssocID="{23F13EDC-398B-5247-88C6-84C9C9141A78}" presName="descendantText" presStyleLbl="alignAcc1" presStyleIdx="6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A958EB5-B908-B246-B7C8-2F13BEB15897}" type="pres">
      <dgm:prSet presAssocID="{5A94C3A1-BD64-164A-A3CA-4BDF38470389}" presName="sp" presStyleCnt="0"/>
      <dgm:spPr/>
    </dgm:pt>
    <dgm:pt modelId="{6C59DE44-8B9F-D84F-92B1-57D8EBC484B7}" type="pres">
      <dgm:prSet presAssocID="{ECD27755-3879-854F-8CC6-D15BA7E5DA6E}" presName="composite" presStyleCnt="0"/>
      <dgm:spPr/>
    </dgm:pt>
    <dgm:pt modelId="{20225C52-5F08-6444-850A-5082481FD9AB}" type="pres">
      <dgm:prSet presAssocID="{ECD27755-3879-854F-8CC6-D15BA7E5DA6E}" presName="parentText" presStyleLbl="alignNode1" presStyleIdx="7" presStyleCnt="9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BA84105-DC97-884F-BBBF-A866E0D7C7B2}" type="pres">
      <dgm:prSet presAssocID="{ECD27755-3879-854F-8CC6-D15BA7E5DA6E}" presName="descendantText" presStyleLbl="alignAcc1" presStyleIdx="7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0E9F149-1317-644F-97AC-CCC60E95DFF4}" type="pres">
      <dgm:prSet presAssocID="{AC84B6C4-BC9B-234D-87FD-E486869BABD8}" presName="sp" presStyleCnt="0"/>
      <dgm:spPr/>
    </dgm:pt>
    <dgm:pt modelId="{3CAC0CDF-1021-D54A-A9A3-A0107B32429A}" type="pres">
      <dgm:prSet presAssocID="{F2767518-C3C9-F646-9825-E03B28D7A76D}" presName="composite" presStyleCnt="0"/>
      <dgm:spPr/>
    </dgm:pt>
    <dgm:pt modelId="{0DE649C4-6381-ED45-93A6-161094A825D8}" type="pres">
      <dgm:prSet presAssocID="{F2767518-C3C9-F646-9825-E03B28D7A76D}" presName="parentText" presStyleLbl="alignNode1" presStyleIdx="8" presStyleCnt="9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9172F83-ADF4-2442-A7F9-87FD7877CD29}" type="pres">
      <dgm:prSet presAssocID="{F2767518-C3C9-F646-9825-E03B28D7A76D}" presName="descendantText" presStyleLbl="alignAcc1" presStyleIdx="8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1A3C055-A63C-B548-95AC-2F6227287197}" type="presOf" srcId="{9B5A89CD-31F1-3F4A-8C01-E2B4B858D49D}" destId="{29172F83-ADF4-2442-A7F9-87FD7877CD29}" srcOrd="0" destOrd="0" presId="urn:microsoft.com/office/officeart/2005/8/layout/chevron2"/>
    <dgm:cxn modelId="{4117E0EB-4242-D34A-A6A6-432840E4FBE6}" srcId="{D0C2E6E9-AABF-7849-8DDE-815AB80EDB49}" destId="{A9208C9B-53A1-FA4A-A655-D189561AEB54}" srcOrd="4" destOrd="0" parTransId="{00D18221-315B-2446-B4FA-3E395B01F053}" sibTransId="{64C6310F-D412-FE48-84B4-FA9B2581DF19}"/>
    <dgm:cxn modelId="{E1341DC9-4932-6B4B-83F7-31E5150B582C}" type="presOf" srcId="{D0C2E6E9-AABF-7849-8DDE-815AB80EDB49}" destId="{E99E6B61-2ACA-E94C-A871-078EF693929D}" srcOrd="0" destOrd="0" presId="urn:microsoft.com/office/officeart/2005/8/layout/chevron2"/>
    <dgm:cxn modelId="{0E2A5D2A-1C8C-8C44-A60E-8441FB3B7C78}" type="presOf" srcId="{06704086-3978-994D-AF90-C4D35D34670A}" destId="{8EF48EAF-4CAF-8546-8F6C-DBA7C1C46B9C}" srcOrd="0" destOrd="0" presId="urn:microsoft.com/office/officeart/2005/8/layout/chevron2"/>
    <dgm:cxn modelId="{32012E70-6F5B-5840-8744-EBC4937EBA65}" srcId="{D0C2E6E9-AABF-7849-8DDE-815AB80EDB49}" destId="{ECD27755-3879-854F-8CC6-D15BA7E5DA6E}" srcOrd="7" destOrd="0" parTransId="{9430FA41-7B08-194F-AFA9-4FF942D9E66B}" sibTransId="{AC84B6C4-BC9B-234D-87FD-E486869BABD8}"/>
    <dgm:cxn modelId="{82DF25C1-DE3E-3149-A718-3C218A0296D9}" type="presOf" srcId="{4EBA3E71-7E79-A945-8A5D-9AAC690BAD22}" destId="{ECE485F7-5A8F-6845-884E-88CBB810A40E}" srcOrd="0" destOrd="0" presId="urn:microsoft.com/office/officeart/2005/8/layout/chevron2"/>
    <dgm:cxn modelId="{01D80277-969B-004D-B4D0-ED94430CA548}" srcId="{D0C2E6E9-AABF-7849-8DDE-815AB80EDB49}" destId="{75BA9F5D-77F2-7F42-97C1-1BD6980BAE5D}" srcOrd="2" destOrd="0" parTransId="{DEBC0D90-7F07-4F45-BF88-4BAAAC073FF0}" sibTransId="{C643C237-0BA8-FD44-9352-E105B313467E}"/>
    <dgm:cxn modelId="{0EFE2B17-781E-344F-9253-7C6E232A6F84}" type="presOf" srcId="{F2767518-C3C9-F646-9825-E03B28D7A76D}" destId="{0DE649C4-6381-ED45-93A6-161094A825D8}" srcOrd="0" destOrd="0" presId="urn:microsoft.com/office/officeart/2005/8/layout/chevron2"/>
    <dgm:cxn modelId="{26575571-BD51-9E4F-8CB4-0014C210206B}" type="presOf" srcId="{6397CE26-0C6B-1847-8CC4-D7F4BC9CA672}" destId="{84690AD3-8470-424B-BCFD-96B4A5988E2F}" srcOrd="0" destOrd="0" presId="urn:microsoft.com/office/officeart/2005/8/layout/chevron2"/>
    <dgm:cxn modelId="{75F814C7-6DB3-BF44-A851-587D3CFBA6EF}" srcId="{D0C2E6E9-AABF-7849-8DDE-815AB80EDB49}" destId="{23F13EDC-398B-5247-88C6-84C9C9141A78}" srcOrd="6" destOrd="0" parTransId="{B4287257-818C-294E-8A5C-CA53D80CE0C5}" sibTransId="{5A94C3A1-BD64-164A-A3CA-4BDF38470389}"/>
    <dgm:cxn modelId="{C97D1623-AE1A-C04F-A1B8-1272804EA663}" type="presOf" srcId="{75BA9F5D-77F2-7F42-97C1-1BD6980BAE5D}" destId="{18193578-FAB8-954B-9E6D-242113FA1546}" srcOrd="0" destOrd="0" presId="urn:microsoft.com/office/officeart/2005/8/layout/chevron2"/>
    <dgm:cxn modelId="{70C9D71A-94D4-134C-BA60-1EA740AFDF29}" type="presOf" srcId="{89179B46-4390-5E45-9EDD-1AA423696408}" destId="{3B0FB55D-889F-8149-B75A-B45F3E279C6C}" srcOrd="0" destOrd="0" presId="urn:microsoft.com/office/officeart/2005/8/layout/chevron2"/>
    <dgm:cxn modelId="{4306EF75-1C9B-E846-9C75-3521D48673CC}" srcId="{D0C2E6E9-AABF-7849-8DDE-815AB80EDB49}" destId="{FC43113B-4E50-DA4B-952D-B0AFDBE69516}" srcOrd="3" destOrd="0" parTransId="{88ADD37A-E310-E947-8F90-86364008366C}" sibTransId="{41A11820-E8B5-2A4E-97BF-838BA36B82BE}"/>
    <dgm:cxn modelId="{17E6722F-B204-5D44-A57A-A0C25666E1D2}" type="presOf" srcId="{A9208C9B-53A1-FA4A-A655-D189561AEB54}" destId="{98102C9D-A46C-7446-9496-A827641F63ED}" srcOrd="0" destOrd="0" presId="urn:microsoft.com/office/officeart/2005/8/layout/chevron2"/>
    <dgm:cxn modelId="{0AE31DAD-0C1A-7742-9475-6E93ABE41F83}" srcId="{B9339EFD-5944-A746-8AE4-68C0BB3682E5}" destId="{89179B46-4390-5E45-9EDD-1AA423696408}" srcOrd="0" destOrd="0" parTransId="{CD49C8AA-FEA3-7B4C-AD50-1126F8215215}" sibTransId="{B9730E61-3EFA-0540-8F41-721AA3DAE3A9}"/>
    <dgm:cxn modelId="{C058305D-7546-4F46-837F-9432FC7939DE}" srcId="{F2767518-C3C9-F646-9825-E03B28D7A76D}" destId="{9B5A89CD-31F1-3F4A-8C01-E2B4B858D49D}" srcOrd="0" destOrd="0" parTransId="{197A2A49-5171-5B4D-B2AA-26449342FB38}" sibTransId="{0B856D26-4A4A-6245-8B23-CC55A3E9799A}"/>
    <dgm:cxn modelId="{645D6AA4-1556-3145-9B4D-00F21725C554}" srcId="{D0C2E6E9-AABF-7849-8DDE-815AB80EDB49}" destId="{F2767518-C3C9-F646-9825-E03B28D7A76D}" srcOrd="8" destOrd="0" parTransId="{6FEF9ECC-DFCA-DB48-907B-4BD9C172EF96}" sibTransId="{87900304-2B79-F140-8593-EC88C34BD2FD}"/>
    <dgm:cxn modelId="{0D71A52E-2610-5247-9182-531FEEC079E7}" type="presOf" srcId="{87D8B837-7BF3-6D43-B236-D373BCD746C7}" destId="{133162D0-EDD9-F045-A723-19E9C4A2A862}" srcOrd="0" destOrd="0" presId="urn:microsoft.com/office/officeart/2005/8/layout/chevron2"/>
    <dgm:cxn modelId="{D30C7E99-C0CE-6843-9EAC-E51ADDC1EDD8}" type="presOf" srcId="{157D807E-A2B8-204C-91DC-CDC39AFB15EB}" destId="{0BA84105-DC97-884F-BBBF-A866E0D7C7B2}" srcOrd="0" destOrd="0" presId="urn:microsoft.com/office/officeart/2005/8/layout/chevron2"/>
    <dgm:cxn modelId="{EFB73251-C628-3147-869B-9C16D013EC77}" srcId="{75BA9F5D-77F2-7F42-97C1-1BD6980BAE5D}" destId="{BB17C5ED-6E6D-814E-AE70-6F32F70E5FA5}" srcOrd="0" destOrd="0" parTransId="{E64AB711-2B0D-7948-B2B5-83EA00B026BC}" sibTransId="{F578B946-57F1-044A-9345-9ABB86247F07}"/>
    <dgm:cxn modelId="{B5CFC018-8E45-9946-ADCB-D7BA40C60110}" srcId="{FC43113B-4E50-DA4B-952D-B0AFDBE69516}" destId="{87D8B837-7BF3-6D43-B236-D373BCD746C7}" srcOrd="0" destOrd="0" parTransId="{3BF8E0CD-047E-9D40-B9C9-69238EB31F8A}" sibTransId="{4A9A23CA-7847-2A49-9588-530842D64A46}"/>
    <dgm:cxn modelId="{63F020B9-4918-FA43-8A41-B71E6743C960}" srcId="{23F13EDC-398B-5247-88C6-84C9C9141A78}" destId="{61743843-67FE-FD4B-88C9-7C6FA6391966}" srcOrd="0" destOrd="0" parTransId="{C1F10E59-3F3A-5945-BBD2-3499A064C02C}" sibTransId="{E84690E9-4899-5748-AF8B-E4C982E4A3DF}"/>
    <dgm:cxn modelId="{A1515DA7-0B4C-DC49-A5D5-86DB688D5958}" type="presOf" srcId="{61743843-67FE-FD4B-88C9-7C6FA6391966}" destId="{B4AD8165-45D3-D446-B069-BED5D81C54A6}" srcOrd="0" destOrd="0" presId="urn:microsoft.com/office/officeart/2005/8/layout/chevron2"/>
    <dgm:cxn modelId="{203CA8FF-2409-AA40-BA91-34A3929351E8}" type="presOf" srcId="{BB17C5ED-6E6D-814E-AE70-6F32F70E5FA5}" destId="{1406B540-B246-E449-8D5B-8E039E50A805}" srcOrd="0" destOrd="0" presId="urn:microsoft.com/office/officeart/2005/8/layout/chevron2"/>
    <dgm:cxn modelId="{C0AFC089-97F7-9949-A7FD-C4399F65345C}" type="presOf" srcId="{ECD27755-3879-854F-8CC6-D15BA7E5DA6E}" destId="{20225C52-5F08-6444-850A-5082481FD9AB}" srcOrd="0" destOrd="0" presId="urn:microsoft.com/office/officeart/2005/8/layout/chevron2"/>
    <dgm:cxn modelId="{A4B6B262-DE61-5B4E-BC03-683A26E83121}" type="presOf" srcId="{7F81D4C0-C396-DE4F-9C8E-687454AD3629}" destId="{A616B317-96DD-C449-A61F-3B0E8E180AEF}" srcOrd="0" destOrd="0" presId="urn:microsoft.com/office/officeart/2005/8/layout/chevron2"/>
    <dgm:cxn modelId="{E018D5F6-7DC3-264F-9C62-0BD269378930}" type="presOf" srcId="{23F13EDC-398B-5247-88C6-84C9C9141A78}" destId="{81BB35B1-4689-FC4F-B470-65DC6B03C605}" srcOrd="0" destOrd="0" presId="urn:microsoft.com/office/officeart/2005/8/layout/chevron2"/>
    <dgm:cxn modelId="{6E505441-AC08-4B43-825D-C17C912A9BD8}" srcId="{D0C2E6E9-AABF-7849-8DDE-815AB80EDB49}" destId="{6397CE26-0C6B-1847-8CC4-D7F4BC9CA672}" srcOrd="1" destOrd="0" parTransId="{B29C730B-21C2-964B-9651-548826D94DAD}" sibTransId="{FDB773AC-C9D0-9F49-B66C-2882A0918A32}"/>
    <dgm:cxn modelId="{CCA720E7-0842-1B47-BAA7-E1CE31CE9026}" srcId="{A9208C9B-53A1-FA4A-A655-D189561AEB54}" destId="{4EBA3E71-7E79-A945-8A5D-9AAC690BAD22}" srcOrd="0" destOrd="0" parTransId="{DC8FDAFB-548C-5B44-AA01-536D5B129748}" sibTransId="{95F2EC33-8906-ED42-A97D-F52A3DC8F288}"/>
    <dgm:cxn modelId="{8B82354B-BE11-D04E-A624-BC8C8E1A7F12}" type="presOf" srcId="{FC43113B-4E50-DA4B-952D-B0AFDBE69516}" destId="{7052F7E5-7A7D-3F4B-9920-8CA13292BDB3}" srcOrd="0" destOrd="0" presId="urn:microsoft.com/office/officeart/2005/8/layout/chevron2"/>
    <dgm:cxn modelId="{0879B5BA-5AC5-2C40-87F0-96AE3A6EA2E9}" srcId="{6397CE26-0C6B-1847-8CC4-D7F4BC9CA672}" destId="{9CD7EEC9-F498-DB41-ADDD-D432DA8F2F4A}" srcOrd="0" destOrd="0" parTransId="{0E688B46-2A61-8B4A-8F6E-22E9D9ABCDDF}" sibTransId="{BA0C0A37-5F73-2944-92D8-710D450E8381}"/>
    <dgm:cxn modelId="{332CA9EB-4B5E-3E46-8867-EC78E697826B}" srcId="{D0C2E6E9-AABF-7849-8DDE-815AB80EDB49}" destId="{B9339EFD-5944-A746-8AE4-68C0BB3682E5}" srcOrd="5" destOrd="0" parTransId="{148C9652-77FA-1D4E-BF03-955FA3FAB036}" sibTransId="{DCCC865B-03D6-9443-BE45-6A436CF4578E}"/>
    <dgm:cxn modelId="{5D51A10E-7ABB-2D43-AC15-D8ABF125A72B}" type="presOf" srcId="{9CD7EEC9-F498-DB41-ADDD-D432DA8F2F4A}" destId="{BAAF21A9-C4D5-6547-B2AB-AEE3135C53C5}" srcOrd="0" destOrd="0" presId="urn:microsoft.com/office/officeart/2005/8/layout/chevron2"/>
    <dgm:cxn modelId="{677F2021-0282-3244-93E3-1F79DD77A127}" srcId="{D0C2E6E9-AABF-7849-8DDE-815AB80EDB49}" destId="{06704086-3978-994D-AF90-C4D35D34670A}" srcOrd="0" destOrd="0" parTransId="{4FCA8504-3E5B-A743-899F-E94735CF94CC}" sibTransId="{D5C2D73F-6E89-6C41-90F3-0396D3D90EE8}"/>
    <dgm:cxn modelId="{591D8572-1A4C-0744-ACF4-B952AB821739}" srcId="{ECD27755-3879-854F-8CC6-D15BA7E5DA6E}" destId="{157D807E-A2B8-204C-91DC-CDC39AFB15EB}" srcOrd="0" destOrd="0" parTransId="{D47493BC-9A05-0D4A-897F-899E49AAFC63}" sibTransId="{67038BB3-DB88-0643-9D9D-A240F7990C0E}"/>
    <dgm:cxn modelId="{1887B319-EBE0-EF4D-995D-B74E0B5B86BC}" type="presOf" srcId="{B9339EFD-5944-A746-8AE4-68C0BB3682E5}" destId="{6CA21D29-75EC-9145-A6DB-30467BCC4F13}" srcOrd="0" destOrd="0" presId="urn:microsoft.com/office/officeart/2005/8/layout/chevron2"/>
    <dgm:cxn modelId="{04644AB5-4AF6-D14C-87FB-6CAFAE21862F}" srcId="{06704086-3978-994D-AF90-C4D35D34670A}" destId="{7F81D4C0-C396-DE4F-9C8E-687454AD3629}" srcOrd="0" destOrd="0" parTransId="{69F5D6B3-1EF6-A84F-AB2E-33CA955EBE94}" sibTransId="{88690423-1034-FE4A-AB94-A68DA53F1D9C}"/>
    <dgm:cxn modelId="{1C54A706-DEB5-D147-B2B9-DEC6803E330E}" type="presParOf" srcId="{E99E6B61-2ACA-E94C-A871-078EF693929D}" destId="{4EFFF42C-5D77-1A42-A8D5-8E3E93EC9DEC}" srcOrd="0" destOrd="0" presId="urn:microsoft.com/office/officeart/2005/8/layout/chevron2"/>
    <dgm:cxn modelId="{35BF99A1-2BF5-5145-8F67-1837E4E881B7}" type="presParOf" srcId="{4EFFF42C-5D77-1A42-A8D5-8E3E93EC9DEC}" destId="{8EF48EAF-4CAF-8546-8F6C-DBA7C1C46B9C}" srcOrd="0" destOrd="0" presId="urn:microsoft.com/office/officeart/2005/8/layout/chevron2"/>
    <dgm:cxn modelId="{FEB12957-62C2-C644-B54F-280528C500EA}" type="presParOf" srcId="{4EFFF42C-5D77-1A42-A8D5-8E3E93EC9DEC}" destId="{A616B317-96DD-C449-A61F-3B0E8E180AEF}" srcOrd="1" destOrd="0" presId="urn:microsoft.com/office/officeart/2005/8/layout/chevron2"/>
    <dgm:cxn modelId="{E5305FEE-A630-334B-9884-9EAF0AAB29BC}" type="presParOf" srcId="{E99E6B61-2ACA-E94C-A871-078EF693929D}" destId="{FD44B243-0458-BF42-AC50-D734396ABBE7}" srcOrd="1" destOrd="0" presId="urn:microsoft.com/office/officeart/2005/8/layout/chevron2"/>
    <dgm:cxn modelId="{F8DC26CC-C925-4047-8FCA-A0B019EE7420}" type="presParOf" srcId="{E99E6B61-2ACA-E94C-A871-078EF693929D}" destId="{6F071335-1787-2A48-B3A6-A8719D26F5B5}" srcOrd="2" destOrd="0" presId="urn:microsoft.com/office/officeart/2005/8/layout/chevron2"/>
    <dgm:cxn modelId="{16C0E4C9-9A98-A149-8841-45B80E97CE83}" type="presParOf" srcId="{6F071335-1787-2A48-B3A6-A8719D26F5B5}" destId="{84690AD3-8470-424B-BCFD-96B4A5988E2F}" srcOrd="0" destOrd="0" presId="urn:microsoft.com/office/officeart/2005/8/layout/chevron2"/>
    <dgm:cxn modelId="{C18B1939-E00C-FD44-8D0E-C9CCC27BB045}" type="presParOf" srcId="{6F071335-1787-2A48-B3A6-A8719D26F5B5}" destId="{BAAF21A9-C4D5-6547-B2AB-AEE3135C53C5}" srcOrd="1" destOrd="0" presId="urn:microsoft.com/office/officeart/2005/8/layout/chevron2"/>
    <dgm:cxn modelId="{BCFFBAFC-B9DA-C24A-A646-77C9D7419AEA}" type="presParOf" srcId="{E99E6B61-2ACA-E94C-A871-078EF693929D}" destId="{CEA94172-E3DD-F841-B8DD-55C9FD510618}" srcOrd="3" destOrd="0" presId="urn:microsoft.com/office/officeart/2005/8/layout/chevron2"/>
    <dgm:cxn modelId="{417C429C-F524-1B4F-B30D-0BDA59CE006D}" type="presParOf" srcId="{E99E6B61-2ACA-E94C-A871-078EF693929D}" destId="{6ED3718B-05C8-9947-97FB-2FE5491C028B}" srcOrd="4" destOrd="0" presId="urn:microsoft.com/office/officeart/2005/8/layout/chevron2"/>
    <dgm:cxn modelId="{3168C1FE-7E84-D349-8F72-5FDC8B2404CD}" type="presParOf" srcId="{6ED3718B-05C8-9947-97FB-2FE5491C028B}" destId="{18193578-FAB8-954B-9E6D-242113FA1546}" srcOrd="0" destOrd="0" presId="urn:microsoft.com/office/officeart/2005/8/layout/chevron2"/>
    <dgm:cxn modelId="{23663C43-B8DB-0A4E-B34C-26A43655FA4F}" type="presParOf" srcId="{6ED3718B-05C8-9947-97FB-2FE5491C028B}" destId="{1406B540-B246-E449-8D5B-8E039E50A805}" srcOrd="1" destOrd="0" presId="urn:microsoft.com/office/officeart/2005/8/layout/chevron2"/>
    <dgm:cxn modelId="{C822CCD1-6926-E64D-B4A2-CA617AD644BB}" type="presParOf" srcId="{E99E6B61-2ACA-E94C-A871-078EF693929D}" destId="{F1A6E6E9-E35C-8C49-AB53-715CB52A7F0C}" srcOrd="5" destOrd="0" presId="urn:microsoft.com/office/officeart/2005/8/layout/chevron2"/>
    <dgm:cxn modelId="{EC9B8EB0-5522-724C-8AC8-B8205544C9A7}" type="presParOf" srcId="{E99E6B61-2ACA-E94C-A871-078EF693929D}" destId="{B51CFC90-816C-6A47-BA59-09EF1B708D9C}" srcOrd="6" destOrd="0" presId="urn:microsoft.com/office/officeart/2005/8/layout/chevron2"/>
    <dgm:cxn modelId="{92E4D8DD-F8CD-2245-AFF4-DD41A27664F3}" type="presParOf" srcId="{B51CFC90-816C-6A47-BA59-09EF1B708D9C}" destId="{7052F7E5-7A7D-3F4B-9920-8CA13292BDB3}" srcOrd="0" destOrd="0" presId="urn:microsoft.com/office/officeart/2005/8/layout/chevron2"/>
    <dgm:cxn modelId="{BD9B8AB7-0DAA-4B41-ADBB-D8B37B3B4892}" type="presParOf" srcId="{B51CFC90-816C-6A47-BA59-09EF1B708D9C}" destId="{133162D0-EDD9-F045-A723-19E9C4A2A862}" srcOrd="1" destOrd="0" presId="urn:microsoft.com/office/officeart/2005/8/layout/chevron2"/>
    <dgm:cxn modelId="{12A34949-401B-EC47-8E36-5EFC79D14777}" type="presParOf" srcId="{E99E6B61-2ACA-E94C-A871-078EF693929D}" destId="{CC54CE5D-BB8C-EC4C-A95B-9E7937F0E435}" srcOrd="7" destOrd="0" presId="urn:microsoft.com/office/officeart/2005/8/layout/chevron2"/>
    <dgm:cxn modelId="{D52A05FE-0335-914F-9615-9E3723BF6076}" type="presParOf" srcId="{E99E6B61-2ACA-E94C-A871-078EF693929D}" destId="{C293BF13-1962-C745-A1E9-ADEBF875DBC4}" srcOrd="8" destOrd="0" presId="urn:microsoft.com/office/officeart/2005/8/layout/chevron2"/>
    <dgm:cxn modelId="{E63092CF-CDA0-1F43-BC54-26BB248B8FCB}" type="presParOf" srcId="{C293BF13-1962-C745-A1E9-ADEBF875DBC4}" destId="{98102C9D-A46C-7446-9496-A827641F63ED}" srcOrd="0" destOrd="0" presId="urn:microsoft.com/office/officeart/2005/8/layout/chevron2"/>
    <dgm:cxn modelId="{600DBD73-7BCB-2747-AA1F-B946F75B3A36}" type="presParOf" srcId="{C293BF13-1962-C745-A1E9-ADEBF875DBC4}" destId="{ECE485F7-5A8F-6845-884E-88CBB810A40E}" srcOrd="1" destOrd="0" presId="urn:microsoft.com/office/officeart/2005/8/layout/chevron2"/>
    <dgm:cxn modelId="{305D3F5F-19F3-BE4B-8BD3-C755A51776EA}" type="presParOf" srcId="{E99E6B61-2ACA-E94C-A871-078EF693929D}" destId="{89841C3F-DB4F-444B-ACA0-A203B3FE9DDD}" srcOrd="9" destOrd="0" presId="urn:microsoft.com/office/officeart/2005/8/layout/chevron2"/>
    <dgm:cxn modelId="{75525C5A-A92B-114A-949B-6E80AF1389DF}" type="presParOf" srcId="{E99E6B61-2ACA-E94C-A871-078EF693929D}" destId="{68740E46-3C22-EC42-99A1-561A4E6A78F0}" srcOrd="10" destOrd="0" presId="urn:microsoft.com/office/officeart/2005/8/layout/chevron2"/>
    <dgm:cxn modelId="{076A4B97-B430-814A-B707-3050177DDF96}" type="presParOf" srcId="{68740E46-3C22-EC42-99A1-561A4E6A78F0}" destId="{6CA21D29-75EC-9145-A6DB-30467BCC4F13}" srcOrd="0" destOrd="0" presId="urn:microsoft.com/office/officeart/2005/8/layout/chevron2"/>
    <dgm:cxn modelId="{90C6ABF8-F95C-E14D-92BC-704400CC48A1}" type="presParOf" srcId="{68740E46-3C22-EC42-99A1-561A4E6A78F0}" destId="{3B0FB55D-889F-8149-B75A-B45F3E279C6C}" srcOrd="1" destOrd="0" presId="urn:microsoft.com/office/officeart/2005/8/layout/chevron2"/>
    <dgm:cxn modelId="{43C7A520-86C7-BA4E-8036-1198D1BC9A24}" type="presParOf" srcId="{E99E6B61-2ACA-E94C-A871-078EF693929D}" destId="{6B963BF6-1FB1-9A4F-BD5F-BF8F2141AE13}" srcOrd="11" destOrd="0" presId="urn:microsoft.com/office/officeart/2005/8/layout/chevron2"/>
    <dgm:cxn modelId="{587806BC-ADFB-3E42-BD9D-D79DE89AD383}" type="presParOf" srcId="{E99E6B61-2ACA-E94C-A871-078EF693929D}" destId="{F1D5018B-A8F9-B74A-9AFD-134450B669FF}" srcOrd="12" destOrd="0" presId="urn:microsoft.com/office/officeart/2005/8/layout/chevron2"/>
    <dgm:cxn modelId="{93C279FF-4E88-0148-A850-14C8B108C361}" type="presParOf" srcId="{F1D5018B-A8F9-B74A-9AFD-134450B669FF}" destId="{81BB35B1-4689-FC4F-B470-65DC6B03C605}" srcOrd="0" destOrd="0" presId="urn:microsoft.com/office/officeart/2005/8/layout/chevron2"/>
    <dgm:cxn modelId="{D11F8338-C33E-D549-9474-0520AACFC49F}" type="presParOf" srcId="{F1D5018B-A8F9-B74A-9AFD-134450B669FF}" destId="{B4AD8165-45D3-D446-B069-BED5D81C54A6}" srcOrd="1" destOrd="0" presId="urn:microsoft.com/office/officeart/2005/8/layout/chevron2"/>
    <dgm:cxn modelId="{D728073B-7483-A248-A447-980121AEC203}" type="presParOf" srcId="{E99E6B61-2ACA-E94C-A871-078EF693929D}" destId="{2A958EB5-B908-B246-B7C8-2F13BEB15897}" srcOrd="13" destOrd="0" presId="urn:microsoft.com/office/officeart/2005/8/layout/chevron2"/>
    <dgm:cxn modelId="{18D5CE7D-DF1B-AB46-BFA5-47C94E1B089F}" type="presParOf" srcId="{E99E6B61-2ACA-E94C-A871-078EF693929D}" destId="{6C59DE44-8B9F-D84F-92B1-57D8EBC484B7}" srcOrd="14" destOrd="0" presId="urn:microsoft.com/office/officeart/2005/8/layout/chevron2"/>
    <dgm:cxn modelId="{78E2E7B6-6FB8-CC42-835A-D6ADF8F7D90E}" type="presParOf" srcId="{6C59DE44-8B9F-D84F-92B1-57D8EBC484B7}" destId="{20225C52-5F08-6444-850A-5082481FD9AB}" srcOrd="0" destOrd="0" presId="urn:microsoft.com/office/officeart/2005/8/layout/chevron2"/>
    <dgm:cxn modelId="{A5B8B125-7A81-614E-8149-5A2D60FC1286}" type="presParOf" srcId="{6C59DE44-8B9F-D84F-92B1-57D8EBC484B7}" destId="{0BA84105-DC97-884F-BBBF-A866E0D7C7B2}" srcOrd="1" destOrd="0" presId="urn:microsoft.com/office/officeart/2005/8/layout/chevron2"/>
    <dgm:cxn modelId="{2EA09572-C4B3-6348-AF98-E96F1691BA42}" type="presParOf" srcId="{E99E6B61-2ACA-E94C-A871-078EF693929D}" destId="{30E9F149-1317-644F-97AC-CCC60E95DFF4}" srcOrd="15" destOrd="0" presId="urn:microsoft.com/office/officeart/2005/8/layout/chevron2"/>
    <dgm:cxn modelId="{FD995A35-B149-9C41-B6AF-62F1E285BD55}" type="presParOf" srcId="{E99E6B61-2ACA-E94C-A871-078EF693929D}" destId="{3CAC0CDF-1021-D54A-A9A3-A0107B32429A}" srcOrd="16" destOrd="0" presId="urn:microsoft.com/office/officeart/2005/8/layout/chevron2"/>
    <dgm:cxn modelId="{FC8C3B94-70DF-CE4C-9379-08C0306A7412}" type="presParOf" srcId="{3CAC0CDF-1021-D54A-A9A3-A0107B32429A}" destId="{0DE649C4-6381-ED45-93A6-161094A825D8}" srcOrd="0" destOrd="0" presId="urn:microsoft.com/office/officeart/2005/8/layout/chevron2"/>
    <dgm:cxn modelId="{C68E8315-D6B3-9E45-8F84-D3697336E58D}" type="presParOf" srcId="{3CAC0CDF-1021-D54A-A9A3-A0107B32429A}" destId="{29172F83-ADF4-2442-A7F9-87FD7877CD29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F48EAF-4CAF-8546-8F6C-DBA7C1C46B9C}">
      <dsp:nvSpPr>
        <dsp:cNvPr id="0" name=""/>
        <dsp:cNvSpPr/>
      </dsp:nvSpPr>
      <dsp:spPr>
        <a:xfrm rot="5400000">
          <a:off x="-80923" y="82719"/>
          <a:ext cx="539488" cy="37764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43000"/>
                <a:satMod val="165000"/>
              </a:schemeClr>
            </a:gs>
            <a:gs pos="55000">
              <a:schemeClr val="accent1">
                <a:hueOff val="0"/>
                <a:satOff val="0"/>
                <a:lumOff val="0"/>
                <a:alphaOff val="0"/>
                <a:tint val="83000"/>
                <a:satMod val="155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5000"/>
              </a:schemeClr>
            </a:gs>
          </a:gsLst>
          <a:path path="circle">
            <a:fillToRect l="-40000" t="-90000" r="140000" b="190000"/>
          </a:path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25400" dir="5400000" rotWithShape="0">
            <a:srgbClr val="000000">
              <a:alpha val="45000"/>
            </a:srgbClr>
          </a:outerShdw>
        </a:effectLst>
        <a:scene3d>
          <a:camera prst="orthographicFront" fov="0">
            <a:rot lat="0" lon="0" rev="0"/>
          </a:camera>
          <a:lightRig rig="flat" dir="t">
            <a:rot lat="0" lon="0" rev="20040000"/>
          </a:lightRig>
        </a:scene3d>
        <a:sp3d contourW="12700" prstMaterial="dkEdge">
          <a:bevelT w="25400" h="38100" prst="convex"/>
          <a:contourClr>
            <a:schemeClr val="accent1">
              <a:hueOff val="0"/>
              <a:satOff val="0"/>
              <a:lumOff val="0"/>
              <a:alphaOff val="0"/>
              <a:satMod val="115000"/>
            </a:schemeClr>
          </a:contourClr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 dirty="0"/>
        </a:p>
      </dsp:txBody>
      <dsp:txXfrm rot="-5400000">
        <a:off x="1" y="190617"/>
        <a:ext cx="377641" cy="161847"/>
      </dsp:txXfrm>
    </dsp:sp>
    <dsp:sp modelId="{A616B317-96DD-C449-A61F-3B0E8E180AEF}">
      <dsp:nvSpPr>
        <dsp:cNvPr id="0" name=""/>
        <dsp:cNvSpPr/>
      </dsp:nvSpPr>
      <dsp:spPr>
        <a:xfrm rot="5400000">
          <a:off x="2445537" y="-2066099"/>
          <a:ext cx="350667" cy="448645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25400" dir="5400000" rotWithShape="0">
            <a:srgbClr val="000000">
              <a:alpha val="4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baseline="0" dirty="0">
              <a:latin typeface="Calibri"/>
              <a:cs typeface="Calibri"/>
            </a:rPr>
            <a:t>Step </a:t>
          </a:r>
          <a:r>
            <a:rPr lang="en-US" sz="1400" kern="1200" baseline="0" dirty="0" smtClean="0">
              <a:latin typeface="Calibri"/>
              <a:cs typeface="Calibri"/>
            </a:rPr>
            <a:t>1: </a:t>
          </a:r>
          <a:r>
            <a:rPr lang="en-US" sz="1400" kern="1200" baseline="0" dirty="0">
              <a:latin typeface="Calibri"/>
              <a:cs typeface="Calibri"/>
            </a:rPr>
            <a:t>Asset information </a:t>
          </a:r>
          <a:r>
            <a:rPr lang="en-US" sz="1400" kern="1200" baseline="0" dirty="0" smtClean="0">
              <a:latin typeface="Calibri"/>
              <a:cs typeface="Calibri"/>
            </a:rPr>
            <a:t>updated</a:t>
          </a:r>
          <a:endParaRPr lang="en-US" sz="1400" kern="1200" baseline="0" dirty="0">
            <a:latin typeface="Calibri"/>
            <a:cs typeface="Calibri"/>
          </a:endParaRPr>
        </a:p>
      </dsp:txBody>
      <dsp:txXfrm rot="-5400000">
        <a:off x="377642" y="18914"/>
        <a:ext cx="4469340" cy="316431"/>
      </dsp:txXfrm>
    </dsp:sp>
    <dsp:sp modelId="{84690AD3-8470-424B-BCFD-96B4A5988E2F}">
      <dsp:nvSpPr>
        <dsp:cNvPr id="0" name=""/>
        <dsp:cNvSpPr/>
      </dsp:nvSpPr>
      <dsp:spPr>
        <a:xfrm rot="5400000">
          <a:off x="-80923" y="555377"/>
          <a:ext cx="539488" cy="37764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43000"/>
                <a:satMod val="165000"/>
              </a:schemeClr>
            </a:gs>
            <a:gs pos="55000">
              <a:schemeClr val="accent1">
                <a:hueOff val="0"/>
                <a:satOff val="0"/>
                <a:lumOff val="0"/>
                <a:alphaOff val="0"/>
                <a:tint val="83000"/>
                <a:satMod val="155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5000"/>
              </a:schemeClr>
            </a:gs>
          </a:gsLst>
          <a:path path="circle">
            <a:fillToRect l="-40000" t="-90000" r="140000" b="190000"/>
          </a:path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25400" dir="5400000" rotWithShape="0">
            <a:srgbClr val="000000">
              <a:alpha val="45000"/>
            </a:srgbClr>
          </a:outerShdw>
        </a:effectLst>
        <a:scene3d>
          <a:camera prst="orthographicFront" fov="0">
            <a:rot lat="0" lon="0" rev="0"/>
          </a:camera>
          <a:lightRig rig="flat" dir="t">
            <a:rot lat="0" lon="0" rev="20040000"/>
          </a:lightRig>
        </a:scene3d>
        <a:sp3d contourW="12700" prstMaterial="dkEdge">
          <a:bevelT w="25400" h="38100" prst="convex"/>
          <a:contourClr>
            <a:schemeClr val="accent1">
              <a:hueOff val="0"/>
              <a:satOff val="0"/>
              <a:lumOff val="0"/>
              <a:alphaOff val="0"/>
              <a:satMod val="115000"/>
            </a:schemeClr>
          </a:contourClr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kern="1200" baseline="0" dirty="0">
            <a:latin typeface="Times New Roman"/>
          </a:endParaRPr>
        </a:p>
      </dsp:txBody>
      <dsp:txXfrm rot="-5400000">
        <a:off x="1" y="663275"/>
        <a:ext cx="377641" cy="161847"/>
      </dsp:txXfrm>
    </dsp:sp>
    <dsp:sp modelId="{BAAF21A9-C4D5-6547-B2AB-AEE3135C53C5}">
      <dsp:nvSpPr>
        <dsp:cNvPr id="0" name=""/>
        <dsp:cNvSpPr/>
      </dsp:nvSpPr>
      <dsp:spPr>
        <a:xfrm rot="5400000">
          <a:off x="2445537" y="-1593440"/>
          <a:ext cx="350667" cy="448645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25400" dir="5400000" rotWithShape="0">
            <a:srgbClr val="000000">
              <a:alpha val="4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baseline="0" dirty="0">
              <a:latin typeface="Calibri"/>
              <a:cs typeface="Calibri"/>
            </a:rPr>
            <a:t>Step </a:t>
          </a:r>
          <a:r>
            <a:rPr lang="en-US" sz="1400" kern="1200" baseline="0" dirty="0" smtClean="0">
              <a:latin typeface="Calibri"/>
              <a:cs typeface="Calibri"/>
            </a:rPr>
            <a:t>2: </a:t>
          </a:r>
          <a:r>
            <a:rPr lang="en-US" sz="1400" kern="1200" baseline="0" dirty="0">
              <a:latin typeface="Calibri"/>
              <a:cs typeface="Calibri"/>
            </a:rPr>
            <a:t>Agents assess information </a:t>
          </a:r>
          <a:r>
            <a:rPr lang="en-US" sz="1400" kern="1200" baseline="0" dirty="0" smtClean="0">
              <a:latin typeface="Calibri"/>
              <a:cs typeface="Calibri"/>
            </a:rPr>
            <a:t>sources</a:t>
          </a:r>
          <a:endParaRPr lang="en-US" sz="1400" kern="1200" baseline="0" dirty="0">
            <a:latin typeface="Calibri"/>
            <a:cs typeface="Calibri"/>
          </a:endParaRPr>
        </a:p>
      </dsp:txBody>
      <dsp:txXfrm rot="-5400000">
        <a:off x="377642" y="491573"/>
        <a:ext cx="4469340" cy="316431"/>
      </dsp:txXfrm>
    </dsp:sp>
    <dsp:sp modelId="{18193578-FAB8-954B-9E6D-242113FA1546}">
      <dsp:nvSpPr>
        <dsp:cNvPr id="0" name=""/>
        <dsp:cNvSpPr/>
      </dsp:nvSpPr>
      <dsp:spPr>
        <a:xfrm rot="5400000">
          <a:off x="-80923" y="1028036"/>
          <a:ext cx="539488" cy="37764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43000"/>
                <a:satMod val="165000"/>
              </a:schemeClr>
            </a:gs>
            <a:gs pos="55000">
              <a:schemeClr val="accent1">
                <a:hueOff val="0"/>
                <a:satOff val="0"/>
                <a:lumOff val="0"/>
                <a:alphaOff val="0"/>
                <a:tint val="83000"/>
                <a:satMod val="155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5000"/>
              </a:schemeClr>
            </a:gs>
          </a:gsLst>
          <a:path path="circle">
            <a:fillToRect l="-40000" t="-90000" r="140000" b="190000"/>
          </a:path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25400" dir="5400000" rotWithShape="0">
            <a:srgbClr val="000000">
              <a:alpha val="45000"/>
            </a:srgbClr>
          </a:outerShdw>
        </a:effectLst>
        <a:scene3d>
          <a:camera prst="orthographicFront" fov="0">
            <a:rot lat="0" lon="0" rev="0"/>
          </a:camera>
          <a:lightRig rig="flat" dir="t">
            <a:rot lat="0" lon="0" rev="20040000"/>
          </a:lightRig>
        </a:scene3d>
        <a:sp3d contourW="12700" prstMaterial="dkEdge">
          <a:bevelT w="25400" h="38100" prst="convex"/>
          <a:contourClr>
            <a:schemeClr val="accent1">
              <a:hueOff val="0"/>
              <a:satOff val="0"/>
              <a:lumOff val="0"/>
              <a:alphaOff val="0"/>
              <a:satMod val="115000"/>
            </a:schemeClr>
          </a:contourClr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 dirty="0"/>
        </a:p>
      </dsp:txBody>
      <dsp:txXfrm rot="-5400000">
        <a:off x="1" y="1135934"/>
        <a:ext cx="377641" cy="161847"/>
      </dsp:txXfrm>
    </dsp:sp>
    <dsp:sp modelId="{1406B540-B246-E449-8D5B-8E039E50A805}">
      <dsp:nvSpPr>
        <dsp:cNvPr id="0" name=""/>
        <dsp:cNvSpPr/>
      </dsp:nvSpPr>
      <dsp:spPr>
        <a:xfrm rot="5400000">
          <a:off x="2445537" y="-1120782"/>
          <a:ext cx="350667" cy="448645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25400" dir="5400000" rotWithShape="0">
            <a:srgbClr val="000000">
              <a:alpha val="4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b="1" i="1" kern="1200" baseline="0" dirty="0">
              <a:latin typeface="Calibri"/>
              <a:cs typeface="Calibri"/>
            </a:rPr>
            <a:t>Step </a:t>
          </a:r>
          <a:r>
            <a:rPr lang="en-US" sz="1400" b="1" i="1" kern="1200" baseline="0" dirty="0" smtClean="0">
              <a:latin typeface="Calibri"/>
              <a:cs typeface="Calibri"/>
            </a:rPr>
            <a:t>3: </a:t>
          </a:r>
          <a:r>
            <a:rPr lang="en-US" sz="1400" b="1" i="1" kern="1200" baseline="0" dirty="0">
              <a:latin typeface="Calibri"/>
              <a:cs typeface="Calibri"/>
            </a:rPr>
            <a:t>Agents make investment decision </a:t>
          </a:r>
        </a:p>
      </dsp:txBody>
      <dsp:txXfrm rot="-5400000">
        <a:off x="377642" y="964231"/>
        <a:ext cx="4469340" cy="316431"/>
      </dsp:txXfrm>
    </dsp:sp>
    <dsp:sp modelId="{7052F7E5-7A7D-3F4B-9920-8CA13292BDB3}">
      <dsp:nvSpPr>
        <dsp:cNvPr id="0" name=""/>
        <dsp:cNvSpPr/>
      </dsp:nvSpPr>
      <dsp:spPr>
        <a:xfrm rot="5400000">
          <a:off x="-80923" y="1500695"/>
          <a:ext cx="539488" cy="37764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43000"/>
                <a:satMod val="165000"/>
              </a:schemeClr>
            </a:gs>
            <a:gs pos="55000">
              <a:schemeClr val="accent1">
                <a:hueOff val="0"/>
                <a:satOff val="0"/>
                <a:lumOff val="0"/>
                <a:alphaOff val="0"/>
                <a:tint val="83000"/>
                <a:satMod val="155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5000"/>
              </a:schemeClr>
            </a:gs>
          </a:gsLst>
          <a:path path="circle">
            <a:fillToRect l="-40000" t="-90000" r="140000" b="190000"/>
          </a:path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25400" dir="5400000" rotWithShape="0">
            <a:srgbClr val="000000">
              <a:alpha val="45000"/>
            </a:srgbClr>
          </a:outerShdw>
        </a:effectLst>
        <a:scene3d>
          <a:camera prst="orthographicFront" fov="0">
            <a:rot lat="0" lon="0" rev="0"/>
          </a:camera>
          <a:lightRig rig="flat" dir="t">
            <a:rot lat="0" lon="0" rev="20040000"/>
          </a:lightRig>
        </a:scene3d>
        <a:sp3d contourW="12700" prstMaterial="dkEdge">
          <a:bevelT w="25400" h="38100" prst="convex"/>
          <a:contourClr>
            <a:schemeClr val="accent1">
              <a:hueOff val="0"/>
              <a:satOff val="0"/>
              <a:lumOff val="0"/>
              <a:alphaOff val="0"/>
              <a:satMod val="115000"/>
            </a:schemeClr>
          </a:contourClr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 dirty="0"/>
        </a:p>
      </dsp:txBody>
      <dsp:txXfrm rot="-5400000">
        <a:off x="1" y="1608593"/>
        <a:ext cx="377641" cy="161847"/>
      </dsp:txXfrm>
    </dsp:sp>
    <dsp:sp modelId="{133162D0-EDD9-F045-A723-19E9C4A2A862}">
      <dsp:nvSpPr>
        <dsp:cNvPr id="0" name=""/>
        <dsp:cNvSpPr/>
      </dsp:nvSpPr>
      <dsp:spPr>
        <a:xfrm rot="5400000">
          <a:off x="2445537" y="-648123"/>
          <a:ext cx="350667" cy="448645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25400" dir="5400000" rotWithShape="0">
            <a:srgbClr val="000000">
              <a:alpha val="4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baseline="0" dirty="0">
              <a:latin typeface="Calibri"/>
              <a:cs typeface="Calibri"/>
            </a:rPr>
            <a:t>Step </a:t>
          </a:r>
          <a:r>
            <a:rPr lang="en-US" sz="1400" kern="1200" baseline="0" dirty="0" smtClean="0">
              <a:latin typeface="Calibri"/>
              <a:cs typeface="Calibri"/>
            </a:rPr>
            <a:t>4: </a:t>
          </a:r>
          <a:r>
            <a:rPr lang="en-US" sz="1400" kern="1200" baseline="0" dirty="0">
              <a:latin typeface="Calibri"/>
              <a:cs typeface="Calibri"/>
            </a:rPr>
            <a:t>Order book formed </a:t>
          </a:r>
        </a:p>
      </dsp:txBody>
      <dsp:txXfrm rot="-5400000">
        <a:off x="377642" y="1436890"/>
        <a:ext cx="4469340" cy="316431"/>
      </dsp:txXfrm>
    </dsp:sp>
    <dsp:sp modelId="{98102C9D-A46C-7446-9496-A827641F63ED}">
      <dsp:nvSpPr>
        <dsp:cNvPr id="0" name=""/>
        <dsp:cNvSpPr/>
      </dsp:nvSpPr>
      <dsp:spPr>
        <a:xfrm rot="5400000">
          <a:off x="-80923" y="1973354"/>
          <a:ext cx="539488" cy="37764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43000"/>
                <a:satMod val="165000"/>
              </a:schemeClr>
            </a:gs>
            <a:gs pos="55000">
              <a:schemeClr val="accent1">
                <a:hueOff val="0"/>
                <a:satOff val="0"/>
                <a:lumOff val="0"/>
                <a:alphaOff val="0"/>
                <a:tint val="83000"/>
                <a:satMod val="155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5000"/>
              </a:schemeClr>
            </a:gs>
          </a:gsLst>
          <a:path path="circle">
            <a:fillToRect l="-40000" t="-90000" r="140000" b="190000"/>
          </a:path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25400" dir="5400000" rotWithShape="0">
            <a:srgbClr val="000000">
              <a:alpha val="45000"/>
            </a:srgbClr>
          </a:outerShdw>
        </a:effectLst>
        <a:scene3d>
          <a:camera prst="orthographicFront" fov="0">
            <a:rot lat="0" lon="0" rev="0"/>
          </a:camera>
          <a:lightRig rig="flat" dir="t">
            <a:rot lat="0" lon="0" rev="20040000"/>
          </a:lightRig>
        </a:scene3d>
        <a:sp3d contourW="12700" prstMaterial="dkEdge">
          <a:bevelT w="25400" h="38100" prst="convex"/>
          <a:contourClr>
            <a:schemeClr val="accent1">
              <a:hueOff val="0"/>
              <a:satOff val="0"/>
              <a:lumOff val="0"/>
              <a:alphaOff val="0"/>
              <a:satMod val="115000"/>
            </a:schemeClr>
          </a:contourClr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 dirty="0"/>
        </a:p>
      </dsp:txBody>
      <dsp:txXfrm rot="-5400000">
        <a:off x="1" y="2081252"/>
        <a:ext cx="377641" cy="161847"/>
      </dsp:txXfrm>
    </dsp:sp>
    <dsp:sp modelId="{ECE485F7-5A8F-6845-884E-88CBB810A40E}">
      <dsp:nvSpPr>
        <dsp:cNvPr id="0" name=""/>
        <dsp:cNvSpPr/>
      </dsp:nvSpPr>
      <dsp:spPr>
        <a:xfrm rot="5400000">
          <a:off x="2445537" y="-175464"/>
          <a:ext cx="350667" cy="448645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25400" dir="5400000" rotWithShape="0">
            <a:srgbClr val="000000">
              <a:alpha val="4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baseline="0" dirty="0">
              <a:latin typeface="Calibri"/>
              <a:cs typeface="Calibri"/>
            </a:rPr>
            <a:t>Step </a:t>
          </a:r>
          <a:r>
            <a:rPr lang="en-US" sz="1400" kern="1200" baseline="0" dirty="0" smtClean="0">
              <a:latin typeface="Calibri"/>
              <a:cs typeface="Calibri"/>
            </a:rPr>
            <a:t>5: </a:t>
          </a:r>
          <a:r>
            <a:rPr lang="en-US" sz="1400" kern="1200" baseline="0" dirty="0">
              <a:latin typeface="Calibri"/>
              <a:cs typeface="Calibri"/>
            </a:rPr>
            <a:t>Market cleared and asset returns </a:t>
          </a:r>
          <a:r>
            <a:rPr lang="en-US" sz="1400" kern="1200" baseline="0" dirty="0" smtClean="0">
              <a:latin typeface="Calibri"/>
              <a:cs typeface="Calibri"/>
            </a:rPr>
            <a:t>calculated</a:t>
          </a:r>
          <a:endParaRPr lang="en-US" sz="1400" kern="1200" baseline="0" dirty="0">
            <a:latin typeface="Calibri"/>
            <a:cs typeface="Calibri"/>
          </a:endParaRPr>
        </a:p>
      </dsp:txBody>
      <dsp:txXfrm rot="-5400000">
        <a:off x="377642" y="1909549"/>
        <a:ext cx="4469340" cy="316431"/>
      </dsp:txXfrm>
    </dsp:sp>
    <dsp:sp modelId="{6CA21D29-75EC-9145-A6DB-30467BCC4F13}">
      <dsp:nvSpPr>
        <dsp:cNvPr id="0" name=""/>
        <dsp:cNvSpPr/>
      </dsp:nvSpPr>
      <dsp:spPr>
        <a:xfrm rot="5400000">
          <a:off x="-80923" y="2446012"/>
          <a:ext cx="539488" cy="37764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43000"/>
                <a:satMod val="165000"/>
              </a:schemeClr>
            </a:gs>
            <a:gs pos="55000">
              <a:schemeClr val="accent1">
                <a:hueOff val="0"/>
                <a:satOff val="0"/>
                <a:lumOff val="0"/>
                <a:alphaOff val="0"/>
                <a:tint val="83000"/>
                <a:satMod val="155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5000"/>
              </a:schemeClr>
            </a:gs>
          </a:gsLst>
          <a:path path="circle">
            <a:fillToRect l="-40000" t="-90000" r="140000" b="190000"/>
          </a:path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25400" dir="5400000" rotWithShape="0">
            <a:srgbClr val="000000">
              <a:alpha val="45000"/>
            </a:srgbClr>
          </a:outerShdw>
        </a:effectLst>
        <a:scene3d>
          <a:camera prst="orthographicFront" fov="0">
            <a:rot lat="0" lon="0" rev="0"/>
          </a:camera>
          <a:lightRig rig="flat" dir="t">
            <a:rot lat="0" lon="0" rev="20040000"/>
          </a:lightRig>
        </a:scene3d>
        <a:sp3d contourW="12700" prstMaterial="dkEdge">
          <a:bevelT w="25400" h="38100" prst="convex"/>
          <a:contourClr>
            <a:schemeClr val="accent1">
              <a:hueOff val="0"/>
              <a:satOff val="0"/>
              <a:lumOff val="0"/>
              <a:alphaOff val="0"/>
              <a:satMod val="115000"/>
            </a:schemeClr>
          </a:contourClr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 dirty="0"/>
        </a:p>
      </dsp:txBody>
      <dsp:txXfrm rot="-5400000">
        <a:off x="1" y="2553910"/>
        <a:ext cx="377641" cy="161847"/>
      </dsp:txXfrm>
    </dsp:sp>
    <dsp:sp modelId="{3B0FB55D-889F-8149-B75A-B45F3E279C6C}">
      <dsp:nvSpPr>
        <dsp:cNvPr id="0" name=""/>
        <dsp:cNvSpPr/>
      </dsp:nvSpPr>
      <dsp:spPr>
        <a:xfrm rot="5400000">
          <a:off x="2445537" y="297194"/>
          <a:ext cx="350667" cy="448645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25400" dir="5400000" rotWithShape="0">
            <a:srgbClr val="000000">
              <a:alpha val="4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>
              <a:latin typeface="Calibri"/>
              <a:cs typeface="Calibri"/>
            </a:rPr>
            <a:t>Step 6: </a:t>
          </a:r>
          <a:r>
            <a:rPr lang="en-US" sz="1400" kern="1200" dirty="0">
              <a:latin typeface="Calibri"/>
              <a:cs typeface="Calibri"/>
            </a:rPr>
            <a:t>Agents reassess the value of public </a:t>
          </a:r>
          <a:r>
            <a:rPr lang="en-US" sz="1400" kern="1200" dirty="0" smtClean="0">
              <a:latin typeface="Calibri"/>
              <a:cs typeface="Calibri"/>
            </a:rPr>
            <a:t>information</a:t>
          </a:r>
          <a:endParaRPr lang="en-US" sz="1400" kern="1200" dirty="0">
            <a:latin typeface="Calibri"/>
            <a:cs typeface="Calibri"/>
          </a:endParaRPr>
        </a:p>
      </dsp:txBody>
      <dsp:txXfrm rot="-5400000">
        <a:off x="377642" y="2382207"/>
        <a:ext cx="4469340" cy="316431"/>
      </dsp:txXfrm>
    </dsp:sp>
    <dsp:sp modelId="{81BB35B1-4689-FC4F-B470-65DC6B03C605}">
      <dsp:nvSpPr>
        <dsp:cNvPr id="0" name=""/>
        <dsp:cNvSpPr/>
      </dsp:nvSpPr>
      <dsp:spPr>
        <a:xfrm rot="5400000">
          <a:off x="-80923" y="2918671"/>
          <a:ext cx="539488" cy="37764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43000"/>
                <a:satMod val="165000"/>
              </a:schemeClr>
            </a:gs>
            <a:gs pos="55000">
              <a:schemeClr val="accent1">
                <a:hueOff val="0"/>
                <a:satOff val="0"/>
                <a:lumOff val="0"/>
                <a:alphaOff val="0"/>
                <a:tint val="83000"/>
                <a:satMod val="155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5000"/>
              </a:schemeClr>
            </a:gs>
          </a:gsLst>
          <a:path path="circle">
            <a:fillToRect l="-40000" t="-90000" r="140000" b="190000"/>
          </a:path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25400" dir="5400000" rotWithShape="0">
            <a:srgbClr val="000000">
              <a:alpha val="45000"/>
            </a:srgbClr>
          </a:outerShdw>
        </a:effectLst>
        <a:scene3d>
          <a:camera prst="orthographicFront" fov="0">
            <a:rot lat="0" lon="0" rev="0"/>
          </a:camera>
          <a:lightRig rig="flat" dir="t">
            <a:rot lat="0" lon="0" rev="20040000"/>
          </a:lightRig>
        </a:scene3d>
        <a:sp3d contourW="12700" prstMaterial="dkEdge">
          <a:bevelT w="25400" h="38100" prst="convex"/>
          <a:contourClr>
            <a:schemeClr val="accent1">
              <a:hueOff val="0"/>
              <a:satOff val="0"/>
              <a:lumOff val="0"/>
              <a:alphaOff val="0"/>
              <a:satMod val="115000"/>
            </a:schemeClr>
          </a:contourClr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kern="1200" dirty="0"/>
        </a:p>
      </dsp:txBody>
      <dsp:txXfrm rot="-5400000">
        <a:off x="1" y="3026569"/>
        <a:ext cx="377641" cy="161847"/>
      </dsp:txXfrm>
    </dsp:sp>
    <dsp:sp modelId="{B4AD8165-45D3-D446-B069-BED5D81C54A6}">
      <dsp:nvSpPr>
        <dsp:cNvPr id="0" name=""/>
        <dsp:cNvSpPr/>
      </dsp:nvSpPr>
      <dsp:spPr>
        <a:xfrm rot="5400000">
          <a:off x="2445537" y="769852"/>
          <a:ext cx="350667" cy="448645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25400" dir="5400000" rotWithShape="0">
            <a:srgbClr val="000000">
              <a:alpha val="4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b="1" i="1" kern="1200" dirty="0">
              <a:latin typeface="Calibri"/>
              <a:cs typeface="Calibri"/>
            </a:rPr>
            <a:t>Step </a:t>
          </a:r>
          <a:r>
            <a:rPr lang="en-US" sz="1400" b="1" i="1" kern="1200" dirty="0" smtClean="0">
              <a:latin typeface="Calibri"/>
              <a:cs typeface="Calibri"/>
            </a:rPr>
            <a:t>7: </a:t>
          </a:r>
          <a:r>
            <a:rPr lang="en-US" sz="1400" b="1" i="1" kern="1200" dirty="0">
              <a:latin typeface="Calibri"/>
              <a:cs typeface="Calibri"/>
            </a:rPr>
            <a:t>Agents reassess the value of their </a:t>
          </a:r>
          <a:r>
            <a:rPr lang="en-US" sz="1400" b="1" i="1" kern="1200" dirty="0" smtClean="0">
              <a:latin typeface="Calibri"/>
              <a:cs typeface="Calibri"/>
            </a:rPr>
            <a:t>neighbors</a:t>
          </a:r>
          <a:endParaRPr lang="en-US" sz="1400" b="1" i="1" kern="1200" dirty="0">
            <a:latin typeface="Calibri"/>
            <a:cs typeface="Calibri"/>
          </a:endParaRPr>
        </a:p>
      </dsp:txBody>
      <dsp:txXfrm rot="-5400000">
        <a:off x="377642" y="2854865"/>
        <a:ext cx="4469340" cy="316431"/>
      </dsp:txXfrm>
    </dsp:sp>
    <dsp:sp modelId="{20225C52-5F08-6444-850A-5082481FD9AB}">
      <dsp:nvSpPr>
        <dsp:cNvPr id="0" name=""/>
        <dsp:cNvSpPr/>
      </dsp:nvSpPr>
      <dsp:spPr>
        <a:xfrm rot="5400000">
          <a:off x="-80923" y="3391330"/>
          <a:ext cx="539488" cy="37764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43000"/>
                <a:satMod val="165000"/>
              </a:schemeClr>
            </a:gs>
            <a:gs pos="55000">
              <a:schemeClr val="accent1">
                <a:hueOff val="0"/>
                <a:satOff val="0"/>
                <a:lumOff val="0"/>
                <a:alphaOff val="0"/>
                <a:tint val="83000"/>
                <a:satMod val="155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5000"/>
              </a:schemeClr>
            </a:gs>
          </a:gsLst>
          <a:path path="circle">
            <a:fillToRect l="-40000" t="-90000" r="140000" b="190000"/>
          </a:path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25400" dir="5400000" rotWithShape="0">
            <a:srgbClr val="000000">
              <a:alpha val="45000"/>
            </a:srgbClr>
          </a:outerShdw>
        </a:effectLst>
        <a:scene3d>
          <a:camera prst="orthographicFront" fov="0">
            <a:rot lat="0" lon="0" rev="0"/>
          </a:camera>
          <a:lightRig rig="flat" dir="t">
            <a:rot lat="0" lon="0" rev="20040000"/>
          </a:lightRig>
        </a:scene3d>
        <a:sp3d contourW="12700" prstMaterial="dkEdge">
          <a:bevelT w="25400" h="38100" prst="convex"/>
          <a:contourClr>
            <a:schemeClr val="accent1">
              <a:hueOff val="0"/>
              <a:satOff val="0"/>
              <a:lumOff val="0"/>
              <a:alphaOff val="0"/>
              <a:satMod val="115000"/>
            </a:schemeClr>
          </a:contourClr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 dirty="0"/>
        </a:p>
      </dsp:txBody>
      <dsp:txXfrm rot="-5400000">
        <a:off x="1" y="3499228"/>
        <a:ext cx="377641" cy="161847"/>
      </dsp:txXfrm>
    </dsp:sp>
    <dsp:sp modelId="{0BA84105-DC97-884F-BBBF-A866E0D7C7B2}">
      <dsp:nvSpPr>
        <dsp:cNvPr id="0" name=""/>
        <dsp:cNvSpPr/>
      </dsp:nvSpPr>
      <dsp:spPr>
        <a:xfrm rot="5400000">
          <a:off x="2445537" y="1242511"/>
          <a:ext cx="350667" cy="448645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25400" dir="5400000" rotWithShape="0">
            <a:srgbClr val="000000">
              <a:alpha val="4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>
              <a:latin typeface="Calibri"/>
              <a:cs typeface="Calibri"/>
            </a:rPr>
            <a:t>Step </a:t>
          </a:r>
          <a:r>
            <a:rPr lang="en-US" sz="1400" kern="1200" dirty="0" smtClean="0">
              <a:latin typeface="Calibri"/>
              <a:cs typeface="Calibri"/>
            </a:rPr>
            <a:t>8: </a:t>
          </a:r>
          <a:r>
            <a:rPr lang="en-US" sz="1400" kern="1200" dirty="0">
              <a:latin typeface="Calibri"/>
              <a:cs typeface="Calibri"/>
            </a:rPr>
            <a:t>Agent portfolios </a:t>
          </a:r>
          <a:r>
            <a:rPr lang="en-US" sz="1400" kern="1200" dirty="0" smtClean="0">
              <a:latin typeface="Calibri"/>
              <a:cs typeface="Calibri"/>
            </a:rPr>
            <a:t>updated</a:t>
          </a:r>
          <a:endParaRPr lang="en-US" sz="1400" kern="1200" dirty="0">
            <a:latin typeface="Calibri"/>
            <a:cs typeface="Calibri"/>
          </a:endParaRPr>
        </a:p>
      </dsp:txBody>
      <dsp:txXfrm rot="-5400000">
        <a:off x="377642" y="3327524"/>
        <a:ext cx="4469340" cy="316431"/>
      </dsp:txXfrm>
    </dsp:sp>
    <dsp:sp modelId="{0DE649C4-6381-ED45-93A6-161094A825D8}">
      <dsp:nvSpPr>
        <dsp:cNvPr id="0" name=""/>
        <dsp:cNvSpPr/>
      </dsp:nvSpPr>
      <dsp:spPr>
        <a:xfrm rot="5400000">
          <a:off x="-80923" y="3863989"/>
          <a:ext cx="539488" cy="377641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43000"/>
                <a:satMod val="165000"/>
              </a:schemeClr>
            </a:gs>
            <a:gs pos="55000">
              <a:schemeClr val="accent1">
                <a:hueOff val="0"/>
                <a:satOff val="0"/>
                <a:lumOff val="0"/>
                <a:alphaOff val="0"/>
                <a:tint val="83000"/>
                <a:satMod val="155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5000"/>
              </a:schemeClr>
            </a:gs>
          </a:gsLst>
          <a:path path="circle">
            <a:fillToRect l="-40000" t="-90000" r="140000" b="190000"/>
          </a:path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25400" dir="5400000" rotWithShape="0">
            <a:srgbClr val="000000">
              <a:alpha val="45000"/>
            </a:srgbClr>
          </a:outerShdw>
        </a:effectLst>
        <a:scene3d>
          <a:camera prst="orthographicFront" fov="0">
            <a:rot lat="0" lon="0" rev="0"/>
          </a:camera>
          <a:lightRig rig="flat" dir="t">
            <a:rot lat="0" lon="0" rev="20040000"/>
          </a:lightRig>
        </a:scene3d>
        <a:sp3d contourW="12700" prstMaterial="dkEdge">
          <a:bevelT w="25400" h="38100" prst="convex"/>
          <a:contourClr>
            <a:schemeClr val="accent1">
              <a:hueOff val="0"/>
              <a:satOff val="0"/>
              <a:lumOff val="0"/>
              <a:alphaOff val="0"/>
              <a:satMod val="115000"/>
            </a:schemeClr>
          </a:contourClr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 dirty="0"/>
        </a:p>
      </dsp:txBody>
      <dsp:txXfrm rot="-5400000">
        <a:off x="1" y="3971887"/>
        <a:ext cx="377641" cy="161847"/>
      </dsp:txXfrm>
    </dsp:sp>
    <dsp:sp modelId="{29172F83-ADF4-2442-A7F9-87FD7877CD29}">
      <dsp:nvSpPr>
        <dsp:cNvPr id="0" name=""/>
        <dsp:cNvSpPr/>
      </dsp:nvSpPr>
      <dsp:spPr>
        <a:xfrm rot="5400000">
          <a:off x="2445537" y="1715170"/>
          <a:ext cx="350667" cy="448645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25400" dir="5400000" rotWithShape="0">
            <a:srgbClr val="000000">
              <a:alpha val="4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>
              <a:latin typeface="Calibri"/>
            </a:rPr>
            <a:t>Step </a:t>
          </a:r>
          <a:r>
            <a:rPr lang="en-US" sz="1400" kern="1200" dirty="0" smtClean="0">
              <a:latin typeface="Calibri"/>
            </a:rPr>
            <a:t>9: </a:t>
          </a:r>
          <a:r>
            <a:rPr lang="en-US" sz="1400" kern="1200" dirty="0">
              <a:latin typeface="Calibri"/>
            </a:rPr>
            <a:t>Portfolio valuation performed</a:t>
          </a:r>
        </a:p>
      </dsp:txBody>
      <dsp:txXfrm rot="-5400000">
        <a:off x="377642" y="3800183"/>
        <a:ext cx="4469340" cy="31643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86C22A-811A-4563-80ED-EAE4D0E2AF47}" type="datetimeFigureOut">
              <a:rPr lang="en-US" smtClean="0"/>
              <a:pPr/>
              <a:t>9/21/16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D16ECA-A367-4052-80E4-A00A5F2CD9D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08789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D16ECA-A367-4052-80E4-A00A5F2CD9D3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0746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D16ECA-A367-4052-80E4-A00A5F2CD9D3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95633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D16ECA-A367-4052-80E4-A00A5F2CD9D3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00480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D16ECA-A367-4052-80E4-A00A5F2CD9D3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98020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 flipV="1">
            <a:off x="5410182" y="3810000"/>
            <a:ext cx="3733819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4" name="Rectangle 23"/>
          <p:cNvSpPr/>
          <p:nvPr/>
        </p:nvSpPr>
        <p:spPr>
          <a:xfrm flipV="1">
            <a:off x="5410200" y="3897010"/>
            <a:ext cx="3733801" cy="192024"/>
          </a:xfrm>
          <a:prstGeom prst="rect">
            <a:avLst/>
          </a:prstGeom>
          <a:solidFill>
            <a:srgbClr val="92D050">
              <a:alpha val="5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5" name="Rectangle 24"/>
          <p:cNvSpPr/>
          <p:nvPr/>
        </p:nvSpPr>
        <p:spPr>
          <a:xfrm flipV="1">
            <a:off x="5410200" y="4115167"/>
            <a:ext cx="3733801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Rectangle 25"/>
          <p:cNvSpPr/>
          <p:nvPr/>
        </p:nvSpPr>
        <p:spPr>
          <a:xfrm flipV="1">
            <a:off x="5410200" y="4164403"/>
            <a:ext cx="1965960" cy="18288"/>
          </a:xfrm>
          <a:prstGeom prst="rect">
            <a:avLst/>
          </a:prstGeom>
          <a:solidFill>
            <a:schemeClr val="accent2">
              <a:alpha val="6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7" name="Rectangle 26"/>
          <p:cNvSpPr/>
          <p:nvPr/>
        </p:nvSpPr>
        <p:spPr>
          <a:xfrm flipV="1">
            <a:off x="5410200" y="4199572"/>
            <a:ext cx="1965960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 useBgFill="1">
        <p:nvSpPr>
          <p:cNvPr id="30" name="Rounded Rectangle 29"/>
          <p:cNvSpPr/>
          <p:nvPr/>
        </p:nvSpPr>
        <p:spPr bwMode="white">
          <a:xfrm>
            <a:off x="5410200" y="3962400"/>
            <a:ext cx="306324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 useBgFill="1">
        <p:nvSpPr>
          <p:cNvPr id="31" name="Rounded Rectangle 30"/>
          <p:cNvSpPr/>
          <p:nvPr/>
        </p:nvSpPr>
        <p:spPr bwMode="white">
          <a:xfrm>
            <a:off x="7376507" y="4060983"/>
            <a:ext cx="16002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7" name="Rectangle 6"/>
          <p:cNvSpPr/>
          <p:nvPr/>
        </p:nvSpPr>
        <p:spPr>
          <a:xfrm>
            <a:off x="1" y="3649662"/>
            <a:ext cx="9144000" cy="244170"/>
          </a:xfrm>
          <a:prstGeom prst="rect">
            <a:avLst/>
          </a:prstGeom>
          <a:solidFill>
            <a:srgbClr val="FFFF00">
              <a:alpha val="49804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0" name="Rectangle 9"/>
          <p:cNvSpPr/>
          <p:nvPr/>
        </p:nvSpPr>
        <p:spPr>
          <a:xfrm>
            <a:off x="0" y="3675527"/>
            <a:ext cx="9144001" cy="140677"/>
          </a:xfrm>
          <a:prstGeom prst="rect">
            <a:avLst/>
          </a:prstGeom>
          <a:solidFill>
            <a:srgbClr val="6699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1" name="Rectangle 10"/>
          <p:cNvSpPr/>
          <p:nvPr/>
        </p:nvSpPr>
        <p:spPr>
          <a:xfrm flipV="1">
            <a:off x="6414051" y="3643090"/>
            <a:ext cx="2729950" cy="248432"/>
          </a:xfrm>
          <a:prstGeom prst="rect">
            <a:avLst/>
          </a:prstGeom>
          <a:solidFill>
            <a:srgbClr val="0066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9" name="Rectangle 18"/>
          <p:cNvSpPr/>
          <p:nvPr/>
        </p:nvSpPr>
        <p:spPr>
          <a:xfrm>
            <a:off x="0" y="0"/>
            <a:ext cx="9144000" cy="3701700"/>
          </a:xfrm>
          <a:prstGeom prst="rect">
            <a:avLst/>
          </a:prstGeom>
          <a:solidFill>
            <a:srgbClr val="008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457200" y="2401887"/>
            <a:ext cx="8458200" cy="1470025"/>
          </a:xfrm>
        </p:spPr>
        <p:txBody>
          <a:bodyPr anchor="b"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kumimoji="0" lang="en-US" dirty="0" smtClean="0"/>
              <a:t>Click to edit Master title style</a:t>
            </a:r>
            <a:endParaRPr kumimoji="0"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457200" y="3899938"/>
            <a:ext cx="4953000" cy="1752600"/>
          </a:xfrm>
        </p:spPr>
        <p:txBody>
          <a:bodyPr/>
          <a:lstStyle>
            <a:lvl1pPr marL="64008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6705600" y="4206240"/>
            <a:ext cx="960120" cy="457200"/>
          </a:xfrm>
        </p:spPr>
        <p:txBody>
          <a:bodyPr/>
          <a:lstStyle/>
          <a:p>
            <a:fld id="{92950881-E1E2-4C67-81EA-83E61A33202D}" type="datetimeFigureOut">
              <a:rPr lang="en-US" smtClean="0"/>
              <a:pPr/>
              <a:t>9/21/16</a:t>
            </a:fld>
            <a:endParaRPr lang="en-US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5410200" y="4205288"/>
            <a:ext cx="1295400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320088" y="1136"/>
            <a:ext cx="747712" cy="365760"/>
          </a:xfrm>
        </p:spPr>
        <p:txBody>
          <a:bodyPr/>
          <a:lstStyle>
            <a:lvl1pPr algn="r">
              <a:defRPr sz="1800">
                <a:solidFill>
                  <a:schemeClr val="bg1"/>
                </a:solidFill>
              </a:defRPr>
            </a:lvl1pPr>
          </a:lstStyle>
          <a:p>
            <a:fld id="{268B4B34-0DBA-44BE-8499-965A99E958DC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705600" y="5181600"/>
            <a:ext cx="2133600" cy="1457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50881-E1E2-4C67-81EA-83E61A33202D}" type="datetimeFigureOut">
              <a:rPr lang="en-US" smtClean="0"/>
              <a:pPr/>
              <a:t>9/21/16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B4B34-0DBA-44BE-8499-965A99E958D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1143000"/>
            <a:ext cx="1905000" cy="5486400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143000"/>
            <a:ext cx="6248400" cy="5486400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50881-E1E2-4C67-81EA-83E61A33202D}" type="datetimeFigureOut">
              <a:rPr lang="en-US" smtClean="0"/>
              <a:pPr/>
              <a:t>9/21/16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B4B34-0DBA-44BE-8499-965A99E958D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>
              <a:defRPr baseline="0">
                <a:solidFill>
                  <a:schemeClr val="accent1"/>
                </a:solidFill>
              </a:defRPr>
            </a:lvl2pPr>
            <a:lvl3pPr>
              <a:defRPr baseline="0">
                <a:solidFill>
                  <a:srgbClr val="00B050"/>
                </a:solidFill>
              </a:defRPr>
            </a:lvl3pPr>
            <a:lvl4pPr>
              <a:defRPr baseline="0">
                <a:solidFill>
                  <a:schemeClr val="accent4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4">
                    <a:lumMod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lang="en-US" dirty="0" smtClean="0"/>
              <a:t>Click to edit Master text styles</a:t>
            </a:r>
          </a:p>
          <a:p>
            <a:pPr lvl="1" eaLnBrk="1" latinLnBrk="0" hangingPunct="1"/>
            <a:r>
              <a:rPr lang="en-US" dirty="0" smtClean="0"/>
              <a:t>Second level</a:t>
            </a:r>
          </a:p>
          <a:p>
            <a:pPr lvl="2" eaLnBrk="1" latinLnBrk="0" hangingPunct="1"/>
            <a:r>
              <a:rPr lang="en-US" dirty="0" smtClean="0"/>
              <a:t>Third level</a:t>
            </a:r>
          </a:p>
          <a:p>
            <a:pPr lvl="3" eaLnBrk="1" latinLnBrk="0" hangingPunct="1"/>
            <a:r>
              <a:rPr lang="en-US" dirty="0" smtClean="0"/>
              <a:t>Fourth level</a:t>
            </a:r>
          </a:p>
          <a:p>
            <a:pPr lvl="4" eaLnBrk="1" latinLnBrk="0" hangingPunct="1"/>
            <a:r>
              <a:rPr lang="en-US" dirty="0" smtClean="0"/>
              <a:t>Fifth level</a:t>
            </a:r>
            <a:endParaRPr kumimoji="0"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50881-E1E2-4C67-81EA-83E61A33202D}" type="datetimeFigureOut">
              <a:rPr lang="en-US" smtClean="0"/>
              <a:pPr/>
              <a:t>9/21/16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B4B34-0DBA-44BE-8499-965A99E958D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981200"/>
            <a:ext cx="7772400" cy="1362075"/>
          </a:xfrm>
        </p:spPr>
        <p:txBody>
          <a:bodyPr anchor="b">
            <a:noAutofit/>
          </a:bodyPr>
          <a:lstStyle>
            <a:lvl1pPr algn="l">
              <a:buNone/>
              <a:defRPr sz="4300" b="1" cap="none" baseline="0">
                <a:ln w="12700">
                  <a:solidFill>
                    <a:schemeClr val="accent2">
                      <a:shade val="90000"/>
                      <a:satMod val="150000"/>
                    </a:schemeClr>
                  </a:solidFill>
                </a:ln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kumimoji="0" lang="en-US" dirty="0" smtClean="0"/>
              <a:t>Click to edit Master title style</a:t>
            </a:r>
            <a:endParaRPr kumimoji="0"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367088"/>
            <a:ext cx="7772400" cy="1509712"/>
          </a:xfrm>
        </p:spPr>
        <p:txBody>
          <a:bodyPr anchor="t"/>
          <a:lstStyle>
            <a:lvl1pPr marL="45720" indent="0">
              <a:buNone/>
              <a:defRPr sz="2100" b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dirty="0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50881-E1E2-4C67-81EA-83E61A33202D}" type="datetimeFigureOut">
              <a:rPr lang="en-US" smtClean="0"/>
              <a:pPr/>
              <a:t>9/21/16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B4B34-0DBA-44BE-8499-965A99E958D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249424"/>
            <a:ext cx="4038600" cy="4525963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2249424"/>
            <a:ext cx="4038600" cy="4525963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50881-E1E2-4C67-81EA-83E61A33202D}" type="datetimeFigureOut">
              <a:rPr lang="en-US" smtClean="0"/>
              <a:pPr/>
              <a:t>9/21/16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B4B34-0DBA-44BE-8499-965A99E958D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143000"/>
            <a:ext cx="8382000" cy="1069848"/>
          </a:xfrm>
        </p:spPr>
        <p:txBody>
          <a:bodyPr anchor="ctr"/>
          <a:lstStyle>
            <a:lvl1pPr>
              <a:defRPr sz="4000" b="0" i="0" cap="none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" y="2244970"/>
            <a:ext cx="4041648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721225" y="2244970"/>
            <a:ext cx="4041775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381000" y="2708519"/>
            <a:ext cx="4041648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18304" y="2708519"/>
            <a:ext cx="4041775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6" name="Date Placeholder 2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92950881-E1E2-4C67-81EA-83E61A33202D}" type="datetimeFigureOut">
              <a:rPr lang="en-US" smtClean="0"/>
              <a:pPr/>
              <a:t>9/21/16</a:t>
            </a:fld>
            <a:endParaRPr lang="en-US" dirty="0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268B4B34-0DBA-44BE-8499-965A99E958D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8" name="Footer Placeholder 2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43000"/>
            <a:ext cx="8229600" cy="1069848"/>
          </a:xfrm>
        </p:spPr>
        <p:txBody>
          <a:bodyPr anchor="ctr"/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583680" y="612648"/>
            <a:ext cx="957264" cy="457200"/>
          </a:xfrm>
        </p:spPr>
        <p:txBody>
          <a:bodyPr/>
          <a:lstStyle/>
          <a:p>
            <a:fld id="{92950881-E1E2-4C67-81EA-83E61A33202D}" type="datetimeFigureOut">
              <a:rPr lang="en-US" smtClean="0"/>
              <a:pPr/>
              <a:t>9/21/16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257800" y="612648"/>
            <a:ext cx="1325880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174736" y="2272"/>
            <a:ext cx="762000" cy="365760"/>
          </a:xfrm>
        </p:spPr>
        <p:txBody>
          <a:bodyPr/>
          <a:lstStyle/>
          <a:p>
            <a:fld id="{268B4B34-0DBA-44BE-8499-965A99E958D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50881-E1E2-4C67-81EA-83E61A33202D}" type="datetimeFigureOut">
              <a:rPr lang="en-US" smtClean="0"/>
              <a:pPr/>
              <a:t>9/21/16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B4B34-0DBA-44BE-8499-965A99E958D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496" y="1101970"/>
            <a:ext cx="3383280" cy="877824"/>
          </a:xfrm>
        </p:spPr>
        <p:txBody>
          <a:bodyPr anchor="b"/>
          <a:lstStyle>
            <a:lvl1pPr algn="l">
              <a:buNone/>
              <a:defRPr sz="18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5353496" y="2010727"/>
            <a:ext cx="3383280" cy="4617720"/>
          </a:xfrm>
        </p:spPr>
        <p:txBody>
          <a:bodyPr/>
          <a:lstStyle>
            <a:lvl1pPr marL="9144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152400" y="776287"/>
            <a:ext cx="5102352" cy="58521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50881-E1E2-4C67-81EA-83E61A33202D}" type="datetimeFigureOut">
              <a:rPr lang="en-US" smtClean="0"/>
              <a:pPr/>
              <a:t>9/21/16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B4B34-0DBA-44BE-8499-965A99E958D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40434" y="1109160"/>
            <a:ext cx="586803" cy="4681637"/>
          </a:xfrm>
        </p:spPr>
        <p:txBody>
          <a:bodyPr vert="vert270" lIns="45720" tIns="0" rIns="45720" anchor="t"/>
          <a:lstStyle>
            <a:lvl1pPr algn="ctr">
              <a:buNone/>
              <a:defRPr sz="20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03671" y="1143000"/>
            <a:ext cx="4572000" cy="4572000"/>
          </a:xfrm>
          <a:solidFill>
            <a:srgbClr val="EAEAEA"/>
          </a:solidFill>
          <a:ln w="50800">
            <a:solidFill>
              <a:srgbClr val="FFFFFF"/>
            </a:solidFill>
            <a:miter lim="800000"/>
          </a:ln>
          <a:effectLst>
            <a:outerShdw blurRad="57150" dist="31750" dir="4800000" algn="tl" rotWithShape="0">
              <a:srgbClr val="000000">
                <a:alpha val="2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2540">
            <a:bevelT w="25400" h="19050"/>
            <a:contourClr>
              <a:srgbClr val="AEAEAE"/>
            </a:contourClr>
          </a:sp3d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dirty="0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88443" y="3274308"/>
            <a:ext cx="2590800" cy="2516489"/>
          </a:xfrm>
        </p:spPr>
        <p:txBody>
          <a:bodyPr lIns="0" tIns="0" rIns="45720" anchor="t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3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50881-E1E2-4C67-81EA-83E61A33202D}" type="datetimeFigureOut">
              <a:rPr lang="en-US" smtClean="0"/>
              <a:pPr/>
              <a:t>9/21/16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B4B34-0DBA-44BE-8499-965A99E958D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/>
        </p:nvSpPr>
        <p:spPr>
          <a:xfrm>
            <a:off x="1" y="366818"/>
            <a:ext cx="9144000" cy="84407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9" name="Rectangle 28"/>
          <p:cNvSpPr/>
          <p:nvPr/>
        </p:nvSpPr>
        <p:spPr>
          <a:xfrm>
            <a:off x="0" y="-1"/>
            <a:ext cx="9144000" cy="310663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30" name="Rectangle 29"/>
          <p:cNvSpPr/>
          <p:nvPr/>
        </p:nvSpPr>
        <p:spPr>
          <a:xfrm>
            <a:off x="0" y="308276"/>
            <a:ext cx="9144001" cy="91441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31" name="Rectangle 30"/>
          <p:cNvSpPr/>
          <p:nvPr/>
        </p:nvSpPr>
        <p:spPr>
          <a:xfrm flipV="1">
            <a:off x="5410182" y="360246"/>
            <a:ext cx="3733819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32" name="Rectangle 31"/>
          <p:cNvSpPr/>
          <p:nvPr/>
        </p:nvSpPr>
        <p:spPr>
          <a:xfrm flipV="1">
            <a:off x="5410200" y="440112"/>
            <a:ext cx="3733801" cy="180035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 useBgFill="1">
        <p:nvSpPr>
          <p:cNvPr id="33" name="Rounded Rectangle 32"/>
          <p:cNvSpPr/>
          <p:nvPr/>
        </p:nvSpPr>
        <p:spPr bwMode="white">
          <a:xfrm>
            <a:off x="5407339" y="497504"/>
            <a:ext cx="306324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 useBgFill="1">
        <p:nvSpPr>
          <p:cNvPr id="34" name="Rounded Rectangle 33"/>
          <p:cNvSpPr/>
          <p:nvPr/>
        </p:nvSpPr>
        <p:spPr bwMode="white">
          <a:xfrm>
            <a:off x="7373646" y="588943"/>
            <a:ext cx="16002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35" name="Rectangle 34"/>
          <p:cNvSpPr/>
          <p:nvPr/>
        </p:nvSpPr>
        <p:spPr bwMode="invGray">
          <a:xfrm>
            <a:off x="9084966" y="-2001"/>
            <a:ext cx="57626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36" name="Rectangle 35"/>
          <p:cNvSpPr/>
          <p:nvPr/>
        </p:nvSpPr>
        <p:spPr bwMode="invGray">
          <a:xfrm>
            <a:off x="9044481" y="-2001"/>
            <a:ext cx="27432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37" name="Rectangle 36"/>
          <p:cNvSpPr/>
          <p:nvPr/>
        </p:nvSpPr>
        <p:spPr bwMode="invGray">
          <a:xfrm>
            <a:off x="9025428" y="-2001"/>
            <a:ext cx="9144" cy="621792"/>
          </a:xfrm>
          <a:prstGeom prst="rect">
            <a:avLst/>
          </a:prstGeom>
          <a:solidFill>
            <a:srgbClr val="FFFFFF">
              <a:alpha val="6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38" name="Rectangle 37"/>
          <p:cNvSpPr/>
          <p:nvPr/>
        </p:nvSpPr>
        <p:spPr bwMode="invGray">
          <a:xfrm>
            <a:off x="8975423" y="-2001"/>
            <a:ext cx="27432" cy="621792"/>
          </a:xfrm>
          <a:prstGeom prst="rect">
            <a:avLst/>
          </a:prstGeom>
          <a:solidFill>
            <a:srgbClr val="FFFFFF">
              <a:alpha val="4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39" name="Rectangle 38"/>
          <p:cNvSpPr/>
          <p:nvPr/>
        </p:nvSpPr>
        <p:spPr bwMode="invGray">
          <a:xfrm>
            <a:off x="8915677" y="380"/>
            <a:ext cx="54864" cy="585216"/>
          </a:xfrm>
          <a:prstGeom prst="rect">
            <a:avLst/>
          </a:prstGeom>
          <a:solidFill>
            <a:srgbClr val="FFFFFF">
              <a:alpha val="2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40" name="Rectangle 39"/>
          <p:cNvSpPr/>
          <p:nvPr/>
        </p:nvSpPr>
        <p:spPr bwMode="invGray">
          <a:xfrm>
            <a:off x="8873475" y="380"/>
            <a:ext cx="9144" cy="585216"/>
          </a:xfrm>
          <a:prstGeom prst="rect">
            <a:avLst/>
          </a:prstGeom>
          <a:solidFill>
            <a:srgbClr val="FFFFFF">
              <a:alpha val="30196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1143000"/>
            <a:ext cx="8229600" cy="10668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 dirty="0" smtClean="0"/>
              <a:t>Click to edit Master title style</a:t>
            </a:r>
            <a:endParaRPr kumimoji="0"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2249424"/>
            <a:ext cx="8229600" cy="432511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dirty="0" smtClean="0"/>
              <a:t>Click to edit Master text styles</a:t>
            </a:r>
          </a:p>
          <a:p>
            <a:pPr lvl="1" eaLnBrk="1" latinLnBrk="0" hangingPunct="1"/>
            <a:r>
              <a:rPr kumimoji="0" lang="en-US" dirty="0" smtClean="0"/>
              <a:t>Second level</a:t>
            </a:r>
          </a:p>
          <a:p>
            <a:pPr lvl="2" eaLnBrk="1" latinLnBrk="0" hangingPunct="1"/>
            <a:r>
              <a:rPr kumimoji="0" lang="en-US" dirty="0" smtClean="0"/>
              <a:t>Third level</a:t>
            </a:r>
          </a:p>
          <a:p>
            <a:pPr lvl="3" eaLnBrk="1" latinLnBrk="0" hangingPunct="1"/>
            <a:r>
              <a:rPr kumimoji="0" lang="en-US" dirty="0" smtClean="0"/>
              <a:t>Fourth level</a:t>
            </a:r>
          </a:p>
          <a:p>
            <a:pPr lvl="4" eaLnBrk="1" latinLnBrk="0" hangingPunct="1"/>
            <a:r>
              <a:rPr kumimoji="0" lang="en-US" dirty="0" smtClean="0"/>
              <a:t>Fifth level</a:t>
            </a:r>
            <a:endParaRPr kumimoji="0" lang="en-US" dirty="0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586536" y="612648"/>
            <a:ext cx="957264" cy="45720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800">
                <a:solidFill>
                  <a:schemeClr val="accent2"/>
                </a:solidFill>
              </a:defRPr>
            </a:lvl1pPr>
          </a:lstStyle>
          <a:p>
            <a:fld id="{92950881-E1E2-4C67-81EA-83E61A33202D}" type="datetimeFigureOut">
              <a:rPr lang="en-US" smtClean="0"/>
              <a:pPr/>
              <a:t>9/21/16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5257800" y="612648"/>
            <a:ext cx="1325880" cy="45720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800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8174736" y="2272"/>
            <a:ext cx="762000" cy="365760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800">
                <a:solidFill>
                  <a:srgbClr val="FFFFFF"/>
                </a:solidFill>
              </a:defRPr>
            </a:lvl1pPr>
          </a:lstStyle>
          <a:p>
            <a:fld id="{268B4B34-0DBA-44BE-8499-965A99E958D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Calibri"/>
          <a:ea typeface="+mj-ea"/>
          <a:cs typeface="Calibri"/>
        </a:defRPr>
      </a:lvl1pPr>
    </p:titleStyle>
    <p:bodyStyle>
      <a:lvl1pPr marL="365760" indent="-256032" algn="l" rtl="0" eaLnBrk="1" latinLnBrk="0" hangingPunct="1">
        <a:spcBef>
          <a:spcPts val="300"/>
        </a:spcBef>
        <a:buClr>
          <a:schemeClr val="accent3"/>
        </a:buClr>
        <a:buFont typeface="Georgia"/>
        <a:buChar char="•"/>
        <a:defRPr kumimoji="0" sz="2800" kern="1200">
          <a:solidFill>
            <a:schemeClr val="tx1"/>
          </a:solidFill>
          <a:latin typeface="Calibri"/>
          <a:ea typeface="+mn-ea"/>
          <a:cs typeface="Calibri"/>
        </a:defRPr>
      </a:lvl1pPr>
      <a:lvl2pPr marL="658368" indent="-246888" algn="l" rtl="0" eaLnBrk="1" latinLnBrk="0" hangingPunct="1">
        <a:spcBef>
          <a:spcPts val="300"/>
        </a:spcBef>
        <a:buClr>
          <a:schemeClr val="accent2"/>
        </a:buClr>
        <a:buFont typeface="Georgia"/>
        <a:buChar char="▫"/>
        <a:defRPr kumimoji="0" sz="2600" kern="1200">
          <a:solidFill>
            <a:schemeClr val="accent2"/>
          </a:solidFill>
          <a:latin typeface="Calibri"/>
          <a:ea typeface="+mn-ea"/>
          <a:cs typeface="Calibri"/>
        </a:defRPr>
      </a:lvl2pPr>
      <a:lvl3pPr marL="923544" indent="-219456" algn="l" rtl="0" eaLnBrk="1" latinLnBrk="0" hangingPunct="1">
        <a:spcBef>
          <a:spcPts val="300"/>
        </a:spcBef>
        <a:buClr>
          <a:schemeClr val="accent1"/>
        </a:buClr>
        <a:buFont typeface="Wingdings 2"/>
        <a:buChar char=""/>
        <a:defRPr kumimoji="0" sz="2400" kern="1200">
          <a:solidFill>
            <a:schemeClr val="accent1"/>
          </a:solidFill>
          <a:latin typeface="Calibri"/>
          <a:ea typeface="+mn-ea"/>
          <a:cs typeface="Calibri"/>
        </a:defRPr>
      </a:lvl3pPr>
      <a:lvl4pPr marL="1179576" indent="-201168" algn="l" rtl="0" eaLnBrk="1" latinLnBrk="0" hangingPunct="1">
        <a:spcBef>
          <a:spcPts val="300"/>
        </a:spcBef>
        <a:buClr>
          <a:schemeClr val="accent1"/>
        </a:buClr>
        <a:buFont typeface="Wingdings 2"/>
        <a:buChar char=""/>
        <a:defRPr kumimoji="0" sz="2200" kern="1200">
          <a:solidFill>
            <a:schemeClr val="accent1"/>
          </a:solidFill>
          <a:latin typeface="Calibri"/>
          <a:ea typeface="+mn-ea"/>
          <a:cs typeface="Calibri"/>
        </a:defRPr>
      </a:lvl4pPr>
      <a:lvl5pPr marL="1389888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2000" kern="1200">
          <a:solidFill>
            <a:schemeClr val="accent3"/>
          </a:solidFill>
          <a:latin typeface="+mn-lt"/>
          <a:ea typeface="+mn-ea"/>
          <a:cs typeface="+mn-cs"/>
        </a:defRPr>
      </a:lvl5pPr>
      <a:lvl6pPr marL="1609344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1800" kern="1200">
          <a:solidFill>
            <a:schemeClr val="accent3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1600" kern="1200">
          <a:solidFill>
            <a:schemeClr val="accent3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◦"/>
        <a:defRPr kumimoji="0" sz="1500" kern="1200">
          <a:solidFill>
            <a:schemeClr val="accent3"/>
          </a:solidFill>
          <a:latin typeface="+mn-lt"/>
          <a:ea typeface="+mn-ea"/>
          <a:cs typeface="+mn-cs"/>
        </a:defRPr>
      </a:lvl8pPr>
      <a:lvl9pPr marL="2240280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◦"/>
        <a:defRPr kumimoji="0" sz="1400" kern="1200" baseline="0">
          <a:solidFill>
            <a:schemeClr val="accent3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4" Type="http://schemas.openxmlformats.org/officeDocument/2006/relationships/package" Target="../embeddings/Microsoft_Word_Document1.docx"/><Relationship Id="rId5" Type="http://schemas.openxmlformats.org/officeDocument/2006/relationships/image" Target="../media/image5.pn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tif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tif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267200"/>
            <a:ext cx="6705600" cy="2133600"/>
          </a:xfrm>
        </p:spPr>
        <p:txBody>
          <a:bodyPr>
            <a:normAutofit/>
          </a:bodyPr>
          <a:lstStyle/>
          <a:p>
            <a:pPr hangingPunct="0"/>
            <a:r>
              <a:rPr lang="en-US" b="1" dirty="0" smtClean="0"/>
              <a:t>The Impact of Dividends in an Investor Network</a:t>
            </a:r>
            <a:endParaRPr lang="en-US" b="1" baseline="30000" dirty="0"/>
          </a:p>
          <a:p>
            <a:endParaRPr lang="en-US" dirty="0"/>
          </a:p>
          <a:p>
            <a:r>
              <a:rPr lang="en-US" dirty="0" smtClean="0"/>
              <a:t>Presented by: Matthew Oldham</a:t>
            </a:r>
          </a:p>
          <a:p>
            <a:endParaRPr lang="en-US" dirty="0" smtClean="0"/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12th Artificial Economics Conference 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 a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model of Harras &amp; Sornette (2011) met the requirements of the research question. How?</a:t>
            </a:r>
          </a:p>
          <a:p>
            <a:pPr lvl="1"/>
            <a:r>
              <a:rPr lang="en-US" dirty="0" smtClean="0"/>
              <a:t>Ising based ABM that produced</a:t>
            </a:r>
          </a:p>
          <a:p>
            <a:pPr lvl="2"/>
            <a:r>
              <a:rPr lang="en-US" dirty="0" smtClean="0"/>
              <a:t>Bubbles</a:t>
            </a:r>
          </a:p>
          <a:p>
            <a:pPr lvl="2"/>
            <a:r>
              <a:rPr lang="en-US" dirty="0" smtClean="0"/>
              <a:t>Stylized market statistics</a:t>
            </a:r>
          </a:p>
          <a:p>
            <a:pPr marL="411480" lvl="1" indent="0">
              <a:buNone/>
            </a:pPr>
            <a:r>
              <a:rPr lang="en-US" dirty="0" smtClean="0"/>
              <a:t>	</a:t>
            </a:r>
          </a:p>
          <a:p>
            <a:pPr lvl="1"/>
            <a:r>
              <a:rPr lang="en-US" dirty="0" smtClean="0"/>
              <a:t>Model allowed for:</a:t>
            </a:r>
          </a:p>
          <a:p>
            <a:pPr lvl="2"/>
            <a:r>
              <a:rPr lang="en-US" dirty="0" smtClean="0"/>
              <a:t>Networks</a:t>
            </a:r>
          </a:p>
          <a:p>
            <a:pPr lvl="2"/>
            <a:r>
              <a:rPr lang="en-US" dirty="0" smtClean="0"/>
              <a:t>Adaption/Evolution</a:t>
            </a:r>
          </a:p>
          <a:p>
            <a:pPr lvl="2"/>
            <a:r>
              <a:rPr lang="en-US" dirty="0" smtClean="0"/>
              <a:t>Rationally bounded agents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6118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Breaking down the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Agents consider three sources of information:</a:t>
            </a:r>
          </a:p>
          <a:p>
            <a:pPr lvl="1"/>
            <a:r>
              <a:rPr lang="en-US" dirty="0" smtClean="0"/>
              <a:t>Neighbors’ actions</a:t>
            </a:r>
          </a:p>
          <a:p>
            <a:pPr lvl="1"/>
            <a:r>
              <a:rPr lang="en-US" dirty="0" smtClean="0"/>
              <a:t>Public</a:t>
            </a:r>
          </a:p>
          <a:p>
            <a:pPr lvl="1"/>
            <a:r>
              <a:rPr lang="en-US" dirty="0" smtClean="0"/>
              <a:t>Private</a:t>
            </a:r>
          </a:p>
          <a:p>
            <a:endParaRPr lang="en-US" dirty="0"/>
          </a:p>
          <a:p>
            <a:r>
              <a:rPr lang="en-US" dirty="0" smtClean="0"/>
              <a:t>Develop trust in these sources</a:t>
            </a:r>
          </a:p>
          <a:p>
            <a:endParaRPr lang="en-US" dirty="0"/>
          </a:p>
          <a:p>
            <a:r>
              <a:rPr lang="en-US" dirty="0" smtClean="0"/>
              <a:t>Multiple degrees of heterogeneity</a:t>
            </a:r>
          </a:p>
          <a:p>
            <a:pPr lvl="1"/>
            <a:r>
              <a:rPr lang="en-US" dirty="0" smtClean="0"/>
              <a:t>Decision threshold</a:t>
            </a:r>
          </a:p>
          <a:p>
            <a:pPr lvl="1"/>
            <a:r>
              <a:rPr lang="en-US" dirty="0" smtClean="0"/>
              <a:t>Fixed weightings in trust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2018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Breaking down the model</a:t>
            </a:r>
            <a:endParaRPr lang="en-US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66561874"/>
              </p:ext>
            </p:extLst>
          </p:nvPr>
        </p:nvGraphicFramePr>
        <p:xfrm>
          <a:off x="469900" y="3200400"/>
          <a:ext cx="8028878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2" name="Document" r:id="rId4" imgW="5486400" imgH="520700" progId="Word.Document.12">
                  <p:embed/>
                </p:oleObj>
              </mc:Choice>
              <mc:Fallback>
                <p:oleObj name="Document" r:id="rId4" imgW="5486400" imgH="5207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69900" y="3200400"/>
                        <a:ext cx="8028878" cy="76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457200" y="5105400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decision score</a:t>
            </a:r>
            <a:endParaRPr lang="en-US" dirty="0"/>
          </a:p>
        </p:txBody>
      </p:sp>
      <p:cxnSp>
        <p:nvCxnSpPr>
          <p:cNvPr id="9" name="Straight Arrow Connector 8"/>
          <p:cNvCxnSpPr>
            <a:stCxn id="7" idx="0"/>
          </p:cNvCxnSpPr>
          <p:nvPr/>
        </p:nvCxnSpPr>
        <p:spPr>
          <a:xfrm flipH="1" flipV="1">
            <a:off x="1066800" y="3733800"/>
            <a:ext cx="457200" cy="13716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448300" y="5321300"/>
            <a:ext cx="1600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Information source – new at each tick</a:t>
            </a:r>
            <a:endParaRPr lang="en-US" dirty="0"/>
          </a:p>
        </p:txBody>
      </p:sp>
      <p:cxnSp>
        <p:nvCxnSpPr>
          <p:cNvPr id="14" name="Straight Arrow Connector 13"/>
          <p:cNvCxnSpPr>
            <a:stCxn id="12" idx="0"/>
          </p:cNvCxnSpPr>
          <p:nvPr/>
        </p:nvCxnSpPr>
        <p:spPr>
          <a:xfrm flipH="1" flipV="1">
            <a:off x="3810000" y="3835400"/>
            <a:ext cx="2438400" cy="14859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12" idx="0"/>
          </p:cNvCxnSpPr>
          <p:nvPr/>
        </p:nvCxnSpPr>
        <p:spPr>
          <a:xfrm flipV="1">
            <a:off x="6248400" y="3810000"/>
            <a:ext cx="304800" cy="15113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12" idx="0"/>
          </p:cNvCxnSpPr>
          <p:nvPr/>
        </p:nvCxnSpPr>
        <p:spPr>
          <a:xfrm flipV="1">
            <a:off x="6248400" y="3810000"/>
            <a:ext cx="1295400" cy="15113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2781300" y="5428565"/>
            <a:ext cx="205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Trust – updated at each tick</a:t>
            </a:r>
            <a:endParaRPr lang="en-US" dirty="0"/>
          </a:p>
        </p:txBody>
      </p:sp>
      <p:cxnSp>
        <p:nvCxnSpPr>
          <p:cNvPr id="28" name="Straight Arrow Connector 27"/>
          <p:cNvCxnSpPr>
            <a:stCxn id="27" idx="0"/>
          </p:cNvCxnSpPr>
          <p:nvPr/>
        </p:nvCxnSpPr>
        <p:spPr>
          <a:xfrm flipH="1" flipV="1">
            <a:off x="2590800" y="3835400"/>
            <a:ext cx="1219200" cy="159316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27" idx="0"/>
          </p:cNvCxnSpPr>
          <p:nvPr/>
        </p:nvCxnSpPr>
        <p:spPr>
          <a:xfrm flipV="1">
            <a:off x="3810000" y="3835400"/>
            <a:ext cx="1638300" cy="159316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3390900" y="1886634"/>
            <a:ext cx="3657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Fixed values determined by user but heterogeneous for agents</a:t>
            </a:r>
            <a:endParaRPr lang="en-US" dirty="0"/>
          </a:p>
        </p:txBody>
      </p:sp>
      <p:cxnSp>
        <p:nvCxnSpPr>
          <p:cNvPr id="41" name="Straight Arrow Connector 40"/>
          <p:cNvCxnSpPr>
            <a:stCxn id="40" idx="2"/>
          </p:cNvCxnSpPr>
          <p:nvPr/>
        </p:nvCxnSpPr>
        <p:spPr>
          <a:xfrm flipH="1">
            <a:off x="1562100" y="2554069"/>
            <a:ext cx="3657600" cy="7479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40" idx="2"/>
          </p:cNvCxnSpPr>
          <p:nvPr/>
        </p:nvCxnSpPr>
        <p:spPr>
          <a:xfrm flipH="1">
            <a:off x="5181600" y="2554069"/>
            <a:ext cx="38100" cy="9003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40" idx="2"/>
          </p:cNvCxnSpPr>
          <p:nvPr/>
        </p:nvCxnSpPr>
        <p:spPr>
          <a:xfrm>
            <a:off x="5219700" y="2554069"/>
            <a:ext cx="2057400" cy="9003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04800" y="6074896"/>
            <a:ext cx="5143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 – ith asset	k – agent j’s kth neighbor </a:t>
            </a:r>
          </a:p>
          <a:p>
            <a:r>
              <a:rPr lang="en-US" dirty="0"/>
              <a:t>j</a:t>
            </a:r>
            <a:r>
              <a:rPr lang="en-US" dirty="0" smtClean="0"/>
              <a:t> – jth agent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3275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flow of the model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65130916"/>
              </p:ext>
            </p:extLst>
          </p:nvPr>
        </p:nvGraphicFramePr>
        <p:xfrm>
          <a:off x="685800" y="2122488"/>
          <a:ext cx="4864100" cy="43243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97139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Variations made to the H&amp;S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Networks</a:t>
            </a:r>
          </a:p>
          <a:p>
            <a:pPr lvl="1"/>
            <a:r>
              <a:rPr lang="en-US" dirty="0" smtClean="0"/>
              <a:t>Options expanded beyond lattice</a:t>
            </a:r>
          </a:p>
          <a:p>
            <a:pPr lvl="1"/>
            <a:endParaRPr lang="en-US" dirty="0"/>
          </a:p>
          <a:p>
            <a:r>
              <a:rPr lang="en-US" dirty="0" smtClean="0"/>
              <a:t>Public information</a:t>
            </a:r>
          </a:p>
          <a:p>
            <a:pPr lvl="1"/>
            <a:r>
              <a:rPr lang="en-US" dirty="0" smtClean="0"/>
              <a:t>Added a more realistic process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75921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Lattice and </a:t>
            </a:r>
            <a:r>
              <a:rPr lang="en-US" dirty="0" smtClean="0"/>
              <a:t>scale-free networks </a:t>
            </a:r>
            <a:endParaRPr lang="en-US" dirty="0"/>
          </a:p>
        </p:txBody>
      </p:sp>
      <p:pic>
        <p:nvPicPr>
          <p:cNvPr id="8" name="Picture 7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95" y="2095500"/>
            <a:ext cx="4269105" cy="4441825"/>
          </a:xfrm>
          <a:prstGeom prst="rect">
            <a:avLst/>
          </a:prstGeom>
        </p:spPr>
      </p:pic>
      <p:pic>
        <p:nvPicPr>
          <p:cNvPr id="9" name="Picture 8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6600" y="2070100"/>
            <a:ext cx="4454525" cy="445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351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Change to public information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Public information changed to add realism</a:t>
            </a:r>
          </a:p>
          <a:p>
            <a:pPr lvl="1"/>
            <a:r>
              <a:rPr lang="en-US" dirty="0" smtClean="0"/>
              <a:t>From N(0,1) -&gt; N((.25/15</a:t>
            </a:r>
            <a:r>
              <a:rPr lang="en-US" dirty="0"/>
              <a:t>),.5 </a:t>
            </a:r>
            <a:r>
              <a:rPr lang="en-US" dirty="0" smtClean="0"/>
              <a:t>*(.</a:t>
            </a:r>
            <a:r>
              <a:rPr lang="en-US" dirty="0"/>
              <a:t>25/15</a:t>
            </a:r>
            <a:r>
              <a:rPr lang="en-US" dirty="0" smtClean="0"/>
              <a:t>))</a:t>
            </a:r>
          </a:p>
          <a:p>
            <a:pPr lvl="1"/>
            <a:r>
              <a:rPr lang="en-US" dirty="0" smtClean="0"/>
              <a:t>Earnings </a:t>
            </a:r>
            <a:r>
              <a:rPr lang="en-US" dirty="0"/>
              <a:t>per share </a:t>
            </a:r>
            <a:r>
              <a:rPr lang="en-US" dirty="0" smtClean="0"/>
              <a:t>(EPS) earnings capacity of a company</a:t>
            </a:r>
          </a:p>
          <a:p>
            <a:pPr lvl="1"/>
            <a:r>
              <a:rPr lang="en-US" dirty="0" smtClean="0"/>
              <a:t>Consensus forecast =&gt; provides expectations</a:t>
            </a:r>
          </a:p>
          <a:p>
            <a:pPr lvl="1"/>
            <a:r>
              <a:rPr lang="en-US" dirty="0" smtClean="0"/>
              <a:t>Add a dividends as they important</a:t>
            </a:r>
          </a:p>
          <a:p>
            <a:pPr lvl="2"/>
            <a:r>
              <a:rPr lang="en-US" dirty="0" smtClean="0"/>
              <a:t>42% of returns for the S&amp;P (Ro 2013)</a:t>
            </a:r>
          </a:p>
          <a:p>
            <a:r>
              <a:rPr lang="en-US" dirty="0" smtClean="0"/>
              <a:t>Agents compare expectations with actual EPS</a:t>
            </a:r>
          </a:p>
        </p:txBody>
      </p:sp>
    </p:spTree>
    <p:extLst>
      <p:ext uri="{BB962C8B-B14F-4D97-AF65-F5344CB8AC3E}">
        <p14:creationId xmlns:p14="http://schemas.microsoft.com/office/powerpoint/2010/main" val="1125179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Earning surprise/disappointment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Agents form a naïve forecast based past performance</a:t>
                </a:r>
                <a:endParaRPr lang="en-US" i="1" dirty="0" smtClean="0"/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begChr m:val="〈"/>
                        <m:endChr m:val="〉"/>
                        <m:ctrlPr>
                          <a:rPr lang="en-US" sz="2200" i="1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latin typeface="Cambria Math" charset="0"/>
                              </a:rPr>
                              <m:t>𝑒𝑝𝑠𝑓</m:t>
                            </m:r>
                          </m:e>
                          <m:sub>
                            <m:r>
                              <a:rPr lang="en-US" sz="2200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sz="2200" i="1">
                                <a:latin typeface="Cambria Math" charset="0"/>
                              </a:rPr>
                              <m:t>𝑡</m:t>
                            </m:r>
                          </m:e>
                        </m:d>
                      </m:e>
                    </m:d>
                    <m:r>
                      <a:rPr lang="en-US" sz="2200" i="1">
                        <a:latin typeface="Cambria Math" charset="0"/>
                      </a:rPr>
                      <m:t>= </m:t>
                    </m:r>
                    <m:r>
                      <a:rPr lang="en-US" sz="2200" i="1">
                        <a:latin typeface="Cambria Math" charset="0"/>
                      </a:rPr>
                      <m:t>𝛼</m:t>
                    </m:r>
                    <m:r>
                      <a:rPr lang="en-US" sz="2200" i="1">
                        <a:latin typeface="Cambria Math" charset="0"/>
                      </a:rPr>
                      <m:t>∗</m:t>
                    </m:r>
                    <m:d>
                      <m:dPr>
                        <m:begChr m:val="〈"/>
                        <m:endChr m:val="〉"/>
                        <m:ctrlPr>
                          <a:rPr lang="en-US" sz="2200" i="1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latin typeface="Cambria Math" charset="0"/>
                              </a:rPr>
                              <m:t>𝑒𝑝𝑠𝑓</m:t>
                            </m:r>
                          </m:e>
                          <m:sub>
                            <m:r>
                              <a:rPr lang="en-US" sz="2200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sz="2200" i="1"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sz="2200" i="1">
                                <a:latin typeface="Cambria Math" charset="0"/>
                              </a:rPr>
                              <m:t>−1</m:t>
                            </m:r>
                          </m:e>
                        </m:d>
                      </m:e>
                    </m:d>
                    <m:r>
                      <a:rPr lang="en-US" sz="2200" i="1">
                        <a:latin typeface="Cambria Math" charset="0"/>
                      </a:rPr>
                      <m:t>+</m:t>
                    </m:r>
                    <m:d>
                      <m:dPr>
                        <m:ctrlPr>
                          <a:rPr lang="en-US" sz="22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200" i="1">
                            <a:latin typeface="Cambria Math" charset="0"/>
                          </a:rPr>
                          <m:t>1−</m:t>
                        </m:r>
                        <m:r>
                          <a:rPr lang="en-US" sz="2200" i="1">
                            <a:latin typeface="Cambria Math" charset="0"/>
                          </a:rPr>
                          <m:t>𝛼</m:t>
                        </m:r>
                      </m:e>
                    </m:d>
                    <m:r>
                      <a:rPr lang="en-US" sz="2200" i="1">
                        <a:latin typeface="Cambria Math" charset="0"/>
                      </a:rPr>
                      <m:t>∗</m:t>
                    </m:r>
                    <m:sSub>
                      <m:sSubPr>
                        <m:ctrlPr>
                          <a:rPr lang="en-US" sz="22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charset="0"/>
                          </a:rPr>
                          <m:t>𝑒𝑝𝑠</m:t>
                        </m:r>
                      </m:e>
                      <m:sub>
                        <m:r>
                          <a:rPr lang="en-US" sz="2200" i="1">
                            <a:latin typeface="Cambria Math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22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200" i="1">
                            <a:latin typeface="Cambria Math" charset="0"/>
                          </a:rPr>
                          <m:t>𝑡</m:t>
                        </m:r>
                        <m:r>
                          <a:rPr lang="en-US" sz="2200" i="1">
                            <a:latin typeface="Cambria Math" charset="0"/>
                          </a:rPr>
                          <m:t>−1</m:t>
                        </m:r>
                      </m:e>
                    </m:d>
                  </m:oMath>
                </a14:m>
                <a:endParaRPr lang="en-US" sz="2200" dirty="0" smtClean="0"/>
              </a:p>
              <a:p>
                <a:endParaRPr lang="en-US" dirty="0"/>
              </a:p>
              <a:p>
                <a:r>
                  <a:rPr lang="en-US" dirty="0" smtClean="0"/>
                  <a:t>Then use the forecast to assess the latest result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𝑝𝑖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𝑡𝑖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= </m:t>
                    </m:r>
                    <m:f>
                      <m:fPr>
                        <m:ctrlPr>
                          <a:rPr lang="en-US" i="1">
                            <a:latin typeface="Cambria Math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𝑒𝑝𝑠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charset="0"/>
                          </a:rPr>
                          <m:t>(</m:t>
                        </m:r>
                        <m:r>
                          <a:rPr lang="en-US" i="1">
                            <a:latin typeface="Cambria Math" charset="0"/>
                          </a:rPr>
                          <m:t>𝑡</m:t>
                        </m:r>
                        <m:r>
                          <a:rPr lang="en-US" i="1">
                            <a:latin typeface="Cambria Math" charset="0"/>
                          </a:rPr>
                          <m:t>)− </m:t>
                        </m:r>
                        <m:sSub>
                          <m:sSub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𝑒𝑝𝑠𝑓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charset="0"/>
                          </a:rPr>
                          <m:t>(</m:t>
                        </m:r>
                        <m:r>
                          <a:rPr lang="en-US" i="1">
                            <a:latin typeface="Cambria Math" charset="0"/>
                          </a:rPr>
                          <m:t>𝑡</m:t>
                        </m:r>
                        <m:r>
                          <a:rPr lang="en-US" i="1">
                            <a:latin typeface="Cambria Math" charset="0"/>
                          </a:rPr>
                          <m:t>)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𝑒𝑝𝑠𝑓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charset="0"/>
                          </a:rPr>
                          <m:t>(</m:t>
                        </m:r>
                        <m:r>
                          <a:rPr lang="en-US" i="1">
                            <a:latin typeface="Cambria Math" charset="0"/>
                          </a:rPr>
                          <m:t>𝑡</m:t>
                        </m:r>
                        <m:r>
                          <a:rPr lang="en-US" i="1">
                            <a:latin typeface="Cambria Math" charset="0"/>
                          </a:rPr>
                          <m:t>)</m:t>
                        </m:r>
                      </m:den>
                    </m:f>
                  </m:oMath>
                </a14:m>
                <a:endParaRPr lang="en-US" dirty="0" smtClean="0"/>
              </a:p>
              <a:p>
                <a:pPr lvl="1"/>
                <a:endParaRPr lang="en-US" dirty="0" smtClean="0"/>
              </a:p>
              <a:p>
                <a:r>
                  <a:rPr lang="en-US" dirty="0" smtClean="0"/>
                  <a:t>Am earning beat/surprise is positive and provides a buy signal (vice versa for a disappointment)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t="-1268" b="-21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67401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The Australian Example</a:t>
            </a:r>
            <a:endParaRPr lang="en-US" dirty="0">
              <a:latin typeface="Calibri" charset="0"/>
              <a:ea typeface="Calibri" charset="0"/>
              <a:cs typeface="Calibri" charset="0"/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4573746"/>
              </p:ext>
            </p:extLst>
          </p:nvPr>
        </p:nvGraphicFramePr>
        <p:xfrm>
          <a:off x="304800" y="2188809"/>
          <a:ext cx="4114800" cy="38900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"/>
                <a:gridCol w="2895600"/>
              </a:tblGrid>
              <a:tr h="587920">
                <a:tc>
                  <a:txBody>
                    <a:bodyPr/>
                    <a:lstStyle/>
                    <a:p>
                      <a:r>
                        <a:rPr lang="en-US" dirty="0" smtClean="0"/>
                        <a:t>Company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Dividend</a:t>
                      </a:r>
                      <a:r>
                        <a:rPr lang="en-US" baseline="0" dirty="0" smtClean="0"/>
                        <a:t> Policy</a:t>
                      </a:r>
                      <a:endParaRPr lang="en-US" dirty="0"/>
                    </a:p>
                  </a:txBody>
                  <a:tcPr/>
                </a:tc>
              </a:tr>
              <a:tr h="594426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AMP</a:t>
                      </a:r>
                      <a:endParaRPr lang="en-US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Payout ratio – 70-90% of underlying profit</a:t>
                      </a:r>
                      <a:endParaRPr lang="en-US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/>
                </a:tc>
              </a:tr>
              <a:tr h="415362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BHP</a:t>
                      </a:r>
                      <a:endParaRPr lang="en-US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Minimum</a:t>
                      </a:r>
                      <a:r>
                        <a:rPr lang="en-US" baseline="0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 50% payout</a:t>
                      </a:r>
                      <a:endParaRPr lang="en-US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/>
                </a:tc>
              </a:tr>
              <a:tr h="594426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QBE</a:t>
                      </a:r>
                      <a:endParaRPr lang="en-US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Maximum payout</a:t>
                      </a:r>
                      <a:r>
                        <a:rPr lang="en-US" baseline="0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 of 65% of annual cash profits</a:t>
                      </a:r>
                      <a:endParaRPr lang="en-US" dirty="0" smtClean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/>
                </a:tc>
              </a:tr>
              <a:tr h="594426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Woodside</a:t>
                      </a:r>
                      <a:endParaRPr lang="en-US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Payout ratio – 70-90% of underlying profit</a:t>
                      </a:r>
                    </a:p>
                  </a:txBody>
                  <a:tcPr/>
                </a:tc>
              </a:tr>
              <a:tr h="839886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Westpac vs ANZ</a:t>
                      </a:r>
                      <a:endParaRPr lang="en-US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Seeks</a:t>
                      </a:r>
                      <a:r>
                        <a:rPr lang="en-US" baseline="0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 to consistently lift their ordinary dividend vs 60-65% of cash earnings </a:t>
                      </a:r>
                      <a:endParaRPr lang="en-US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Rectangle 2"/>
          <p:cNvSpPr/>
          <p:nvPr/>
        </p:nvSpPr>
        <p:spPr>
          <a:xfrm>
            <a:off x="304800" y="6210300"/>
            <a:ext cx="8534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2400" dirty="0" smtClean="0">
                <a:latin typeface="Calibri" charset="0"/>
                <a:ea typeface="Calibri" charset="0"/>
                <a:cs typeface="Calibri" charset="0"/>
              </a:rPr>
              <a:t>Payout ratios typically the accepted policy  </a:t>
            </a:r>
            <a:endParaRPr lang="en-US" sz="2400" dirty="0">
              <a:effectLst/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7265" y="2188809"/>
            <a:ext cx="4666735" cy="3890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8281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dividend mechanism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 smtClean="0"/>
                  <a:t>Why pay a dividend?:</a:t>
                </a:r>
              </a:p>
              <a:p>
                <a:pPr lvl="1"/>
                <a:r>
                  <a:rPr lang="en-US" dirty="0" smtClean="0"/>
                  <a:t>Signaling mechanism</a:t>
                </a:r>
              </a:p>
              <a:p>
                <a:pPr lvl="1"/>
                <a:r>
                  <a:rPr lang="en-US" dirty="0" smtClean="0"/>
                  <a:t>Agency issue</a:t>
                </a:r>
              </a:p>
              <a:p>
                <a:pPr lvl="1"/>
                <a:r>
                  <a:rPr lang="en-US" dirty="0" smtClean="0"/>
                  <a:t>Mixed evidence has lead to adaptive dividend theory   -&gt; Catering Theory (Baker </a:t>
                </a:r>
                <a:r>
                  <a:rPr lang="en-US" dirty="0"/>
                  <a:t>&amp; </a:t>
                </a:r>
                <a:r>
                  <a:rPr lang="en-US" dirty="0" smtClean="0"/>
                  <a:t>Wurgler 2004)</a:t>
                </a:r>
                <a:endParaRPr lang="en-US" dirty="0"/>
              </a:p>
              <a:p>
                <a:endParaRPr lang="en-US" i="1" dirty="0" smtClean="0">
                  <a:latin typeface="Cambria Math" charset="0"/>
                </a:endParaRPr>
              </a:p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/>
                      <m:t>Relatively</m:t>
                    </m:r>
                    <m:r>
                      <m:rPr>
                        <m:nor/>
                      </m:rPr>
                      <a:rPr lang="en-US"/>
                      <m:t> </m:t>
                    </m:r>
                    <m:r>
                      <m:rPr>
                        <m:nor/>
                      </m:rPr>
                      <a:rPr lang="en-US"/>
                      <m:t>straightforward</m:t>
                    </m:r>
                    <m:r>
                      <m:rPr>
                        <m:nor/>
                      </m:rPr>
                      <a:rPr lang="en-US"/>
                      <m:t> </m:t>
                    </m:r>
                    <m:r>
                      <m:rPr>
                        <m:nor/>
                      </m:rPr>
                      <a:rPr lang="en-US"/>
                      <m:t>approach</m:t>
                    </m:r>
                    <m:r>
                      <m:rPr>
                        <m:nor/>
                      </m:rPr>
                      <a:rPr lang="en-US"/>
                      <m:t> </m:t>
                    </m:r>
                    <m:r>
                      <m:rPr>
                        <m:nor/>
                      </m:rPr>
                      <a:rPr lang="en-US"/>
                      <m:t>used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𝑡</m:t>
                        </m:r>
                      </m:e>
                    </m:d>
                    <m:r>
                      <a:rPr lang="en-US" i="1">
                        <a:latin typeface="Cambria Math" charset="0"/>
                      </a:rPr>
                      <m:t>= </m:t>
                    </m:r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𝑒𝑝𝑠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𝑡</m:t>
                        </m:r>
                      </m:e>
                    </m:d>
                    <m:r>
                      <a:rPr lang="en-US" i="1">
                        <a:latin typeface="Cambria Math" charset="0"/>
                      </a:rPr>
                      <m:t>∗ </m:t>
                    </m:r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𝑝𝑎𝑦𝑜𝑢𝑡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 </m:t>
                        </m:r>
                        <m:r>
                          <a:rPr lang="en-US" i="1">
                            <a:latin typeface="Cambria Math" charset="0"/>
                          </a:rPr>
                          <m:t>𝑟𝑎𝑡𝑖𝑜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 smtClean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t="-1268" r="-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891608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	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Motivation for the paper</a:t>
            </a:r>
          </a:p>
          <a:p>
            <a:endParaRPr lang="en-US" dirty="0"/>
          </a:p>
          <a:p>
            <a:r>
              <a:rPr lang="en-US" dirty="0" smtClean="0"/>
              <a:t>Theoretical background</a:t>
            </a:r>
          </a:p>
          <a:p>
            <a:pPr lvl="1"/>
            <a:r>
              <a:rPr lang="en-US" dirty="0" smtClean="0"/>
              <a:t>The EMH approach</a:t>
            </a:r>
          </a:p>
          <a:p>
            <a:pPr lvl="1"/>
            <a:r>
              <a:rPr lang="en-US" dirty="0" smtClean="0"/>
              <a:t>Alternative approaches</a:t>
            </a:r>
          </a:p>
          <a:p>
            <a:endParaRPr lang="en-US" dirty="0"/>
          </a:p>
          <a:p>
            <a:r>
              <a:rPr lang="en-US" dirty="0" smtClean="0"/>
              <a:t>Model overview</a:t>
            </a:r>
          </a:p>
          <a:p>
            <a:endParaRPr lang="en-US" dirty="0"/>
          </a:p>
          <a:p>
            <a:r>
              <a:rPr lang="en-US" dirty="0" smtClean="0"/>
              <a:t>Results &amp; Conclusions 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 smtClean="0"/>
              <a:t>Questions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4729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Revised model vs</a:t>
            </a:r>
            <a:r>
              <a:rPr lang="en-US" dirty="0"/>
              <a:t>.</a:t>
            </a:r>
            <a:r>
              <a:rPr lang="en-US" dirty="0" smtClean="0"/>
              <a:t> the base H&amp;S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2335" y="2387600"/>
            <a:ext cx="6800956" cy="405790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410200" y="4572000"/>
            <a:ext cx="3505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400" dirty="0" smtClean="0">
                <a:latin typeface="Calibri"/>
                <a:cs typeface="Calibri"/>
              </a:rPr>
              <a:t>No bubbles with a  tighter range but</a:t>
            </a:r>
          </a:p>
          <a:p>
            <a:pPr marL="285750" indent="-285750">
              <a:buFontTx/>
              <a:buChar char="-"/>
            </a:pPr>
            <a:r>
              <a:rPr lang="en-US" sz="2400" dirty="0" smtClean="0">
                <a:latin typeface="Calibri"/>
                <a:cs typeface="Calibri"/>
              </a:rPr>
              <a:t>Returns are not normally distributed</a:t>
            </a:r>
          </a:p>
        </p:txBody>
      </p:sp>
    </p:spTree>
    <p:extLst>
      <p:ext uri="{BB962C8B-B14F-4D97-AF65-F5344CB8AC3E}">
        <p14:creationId xmlns:p14="http://schemas.microsoft.com/office/powerpoint/2010/main" val="117788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Revised model </a:t>
            </a:r>
            <a:r>
              <a:rPr lang="en-US" dirty="0" smtClean="0"/>
              <a:t>vs. </a:t>
            </a:r>
            <a:r>
              <a:rPr lang="en-US" dirty="0"/>
              <a:t>the </a:t>
            </a:r>
            <a:r>
              <a:rPr lang="en-US" dirty="0" smtClean="0"/>
              <a:t>bubble </a:t>
            </a:r>
            <a:r>
              <a:rPr lang="en-US" dirty="0"/>
              <a:t>H&amp;</a:t>
            </a:r>
            <a:r>
              <a:rPr lang="en-US" dirty="0" smtClean="0"/>
              <a:t>S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2362200"/>
            <a:ext cx="6956762" cy="415086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096000" y="2710934"/>
            <a:ext cx="327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alibri"/>
                <a:cs typeface="Calibri"/>
              </a:rPr>
              <a:t>Bubbles created</a:t>
            </a:r>
            <a:endParaRPr lang="en-US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22204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effect of adding a dividend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2362200"/>
            <a:ext cx="6602413" cy="393944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676400" y="2971800"/>
            <a:ext cx="2590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alibri"/>
                <a:cs typeface="Calibri"/>
              </a:rPr>
              <a:t>100% payout sees</a:t>
            </a:r>
          </a:p>
          <a:p>
            <a:pPr marL="285750" indent="-285750">
              <a:buFontTx/>
              <a:buChar char="-"/>
            </a:pPr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Median 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price maintained well above fundamental </a:t>
            </a:r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value</a:t>
            </a:r>
          </a:p>
          <a:p>
            <a:pPr marL="285750" indent="-285750">
              <a:buFontTx/>
              <a:buChar char="-"/>
            </a:pPr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Greater volatility</a:t>
            </a:r>
          </a:p>
        </p:txBody>
      </p:sp>
    </p:spTree>
    <p:extLst>
      <p:ext uri="{BB962C8B-B14F-4D97-AF65-F5344CB8AC3E}">
        <p14:creationId xmlns:p14="http://schemas.microsoft.com/office/powerpoint/2010/main" val="1212322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effect of adding a dividend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2463800"/>
            <a:ext cx="6019800" cy="359181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410200" y="3710464"/>
            <a:ext cx="3276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>
                <a:latin typeface="Calibri"/>
                <a:cs typeface="Calibri"/>
              </a:rPr>
              <a:t>System can sustain a bubble with high initial bias to your neighbors and payout provides self filling prophecy </a:t>
            </a:r>
          </a:p>
        </p:txBody>
      </p:sp>
    </p:spTree>
    <p:extLst>
      <p:ext uri="{BB962C8B-B14F-4D97-AF65-F5344CB8AC3E}">
        <p14:creationId xmlns:p14="http://schemas.microsoft.com/office/powerpoint/2010/main" val="1580321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impact of a scale-free network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279134"/>
            <a:ext cx="5181600" cy="405516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943600" y="2438400"/>
            <a:ext cx="27432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Bubble created even without dividend when c1 = 4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The volatility is much higher 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Median price maintained well above fundamental value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40711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impact of a scale-free network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2271236"/>
            <a:ext cx="5295900" cy="414461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600700" y="2438400"/>
            <a:ext cx="32893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400" dirty="0" smtClean="0">
                <a:latin typeface="Calibri" charset="0"/>
                <a:ea typeface="Calibri" charset="0"/>
                <a:cs typeface="Calibri" charset="0"/>
              </a:rPr>
              <a:t>Initial bubble is marginally higher</a:t>
            </a:r>
            <a:endParaRPr lang="en-US" sz="2400" dirty="0">
              <a:latin typeface="Calibri" charset="0"/>
              <a:ea typeface="Calibri" charset="0"/>
              <a:cs typeface="Calibri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>
                <a:latin typeface="Calibri" charset="0"/>
                <a:ea typeface="Calibri" charset="0"/>
                <a:cs typeface="Calibri" charset="0"/>
              </a:rPr>
              <a:t>There is a drifting down in the median price not seen in the lattice network</a:t>
            </a:r>
            <a:endParaRPr lang="en-US" sz="2400" dirty="0"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14996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does it happen?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Network trust is maintained at a higher level</a:t>
            </a:r>
          </a:p>
          <a:p>
            <a:pPr lvl="1"/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When EPS &gt; 0 returns will be higher </a:t>
            </a:r>
          </a:p>
          <a:p>
            <a:r>
              <a:rPr lang="en-US" dirty="0" smtClean="0"/>
              <a:t>Trust update will be amplified </a:t>
            </a:r>
          </a:p>
          <a:p>
            <a:r>
              <a:rPr lang="en-US" dirty="0" smtClean="0"/>
              <a:t>Everyone locks into wanting to buy</a:t>
            </a:r>
          </a:p>
          <a:p>
            <a:r>
              <a:rPr lang="en-US" dirty="0" smtClean="0"/>
              <a:t>Dividends stops the bubble popping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6040" y="3644900"/>
            <a:ext cx="8778240" cy="609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19100" y="2946400"/>
            <a:ext cx="9601200" cy="533400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6019800" y="3561080"/>
            <a:ext cx="1295400" cy="8509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7467600" y="3733800"/>
            <a:ext cx="1143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Scaling Factor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477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" y="1066800"/>
            <a:ext cx="9144000" cy="545592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533400" y="2743200"/>
            <a:ext cx="1219200" cy="609600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057400" y="2743200"/>
            <a:ext cx="388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Returns higher but mixed early on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209800" y="4114800"/>
            <a:ext cx="594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higher factor level drives the growth in trust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387600" y="5867400"/>
            <a:ext cx="594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Trust grows, declines but does not pop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480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Dividends matter</a:t>
            </a:r>
          </a:p>
          <a:p>
            <a:pPr lvl="1"/>
            <a:r>
              <a:rPr lang="en-US" dirty="0" smtClean="0"/>
              <a:t>Impacted dampened if fundamental analysis remains</a:t>
            </a:r>
          </a:p>
          <a:p>
            <a:pPr lvl="1"/>
            <a:r>
              <a:rPr lang="en-US" dirty="0" smtClean="0"/>
              <a:t>Management needs to be aware of their investor network though</a:t>
            </a:r>
          </a:p>
          <a:p>
            <a:endParaRPr lang="en-US" dirty="0" smtClean="0"/>
          </a:p>
          <a:p>
            <a:r>
              <a:rPr lang="en-US" dirty="0" smtClean="0"/>
              <a:t>This goes against </a:t>
            </a:r>
            <a:r>
              <a:rPr lang="en-US" dirty="0"/>
              <a:t>Miller and Modigliani (1961) 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What would happen if payout ratio fell today?</a:t>
            </a:r>
          </a:p>
          <a:p>
            <a:pPr lvl="1"/>
            <a:r>
              <a:rPr lang="en-US" dirty="0" smtClean="0"/>
              <a:t>South Sea bubble provides an example of what happens when the dividends stop - collapse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183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Further areas</a:t>
            </a:r>
          </a:p>
          <a:p>
            <a:pPr lvl="1"/>
            <a:r>
              <a:rPr lang="en-US" dirty="0" smtClean="0"/>
              <a:t>Further dynamics</a:t>
            </a:r>
          </a:p>
          <a:p>
            <a:pPr lvl="2"/>
            <a:r>
              <a:rPr lang="en-US" dirty="0" smtClean="0"/>
              <a:t>Selection of neighbors</a:t>
            </a:r>
          </a:p>
          <a:p>
            <a:pPr lvl="2"/>
            <a:r>
              <a:rPr lang="en-US" dirty="0" smtClean="0"/>
              <a:t>Firm’s actions:</a:t>
            </a:r>
          </a:p>
          <a:p>
            <a:pPr lvl="3"/>
            <a:r>
              <a:rPr lang="en-US" dirty="0" smtClean="0"/>
              <a:t>Dividend policy</a:t>
            </a:r>
          </a:p>
          <a:p>
            <a:pPr lvl="3"/>
            <a:r>
              <a:rPr lang="en-US" dirty="0" smtClean="0"/>
              <a:t>Capital expenditure planning</a:t>
            </a:r>
          </a:p>
          <a:p>
            <a:pPr lvl="1"/>
            <a:r>
              <a:rPr lang="en-US" dirty="0" smtClean="0"/>
              <a:t>Agent level analysis</a:t>
            </a:r>
          </a:p>
          <a:p>
            <a:pPr lvl="2"/>
            <a:r>
              <a:rPr lang="en-US" dirty="0" smtClean="0"/>
              <a:t>Wealth is relation to risk aversion and position in the network</a:t>
            </a:r>
          </a:p>
        </p:txBody>
      </p:sp>
    </p:spTree>
    <p:extLst>
      <p:ext uri="{BB962C8B-B14F-4D97-AF65-F5344CB8AC3E}">
        <p14:creationId xmlns:p14="http://schemas.microsoft.com/office/powerpoint/2010/main" val="1601777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Research Motivation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behavior of financial markets continues to frustrate academics and investors alike</a:t>
            </a:r>
          </a:p>
          <a:p>
            <a:r>
              <a:rPr lang="en-US" dirty="0" smtClean="0"/>
              <a:t>Emerging methods provide alternate approaches</a:t>
            </a:r>
          </a:p>
          <a:p>
            <a:pPr lvl="1"/>
            <a:r>
              <a:rPr lang="en-US" dirty="0"/>
              <a:t>Complex systems/ABMs</a:t>
            </a:r>
          </a:p>
          <a:p>
            <a:pPr lvl="1"/>
            <a:r>
              <a:rPr lang="en-US" dirty="0"/>
              <a:t>Agents adapting and evolving </a:t>
            </a:r>
          </a:p>
          <a:p>
            <a:pPr lvl="1"/>
            <a:r>
              <a:rPr lang="en-US" dirty="0" smtClean="0"/>
              <a:t>Networks</a:t>
            </a:r>
          </a:p>
          <a:p>
            <a:r>
              <a:rPr lang="en-US" dirty="0" smtClean="0"/>
              <a:t>Combine the above to provide insight to better explain how financial markets operate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4123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Questions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76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313" y="1981200"/>
            <a:ext cx="7391400" cy="441020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impact of different networks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600200" y="2558534"/>
            <a:ext cx="2362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alibri"/>
                <a:cs typeface="Calibri"/>
              </a:rPr>
              <a:t>Lattice not dissimilar to ER and SW when c1 = 1  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477000" y="2375236"/>
            <a:ext cx="2514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alibri"/>
                <a:cs typeface="Calibri"/>
              </a:rPr>
              <a:t>Scale free is very different. Does not need high level of c1.</a:t>
            </a:r>
            <a:endParaRPr lang="en-US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42137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impact of different networks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2159000"/>
            <a:ext cx="6858000" cy="409194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181600" y="2375236"/>
            <a:ext cx="3810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alibri"/>
                <a:cs typeface="Calibri"/>
              </a:rPr>
              <a:t>See very different behavior</a:t>
            </a:r>
          </a:p>
          <a:p>
            <a:pPr marL="285750" indent="-285750">
              <a:buFontTx/>
              <a:buChar char="-"/>
            </a:pPr>
            <a:r>
              <a:rPr lang="en-US" dirty="0" smtClean="0">
                <a:latin typeface="Calibri"/>
                <a:cs typeface="Calibri"/>
              </a:rPr>
              <a:t>Peak not as high for SF</a:t>
            </a:r>
          </a:p>
          <a:p>
            <a:pPr marL="285750" indent="-285750">
              <a:buFontTx/>
              <a:buChar char="-"/>
            </a:pPr>
            <a:r>
              <a:rPr lang="en-US" dirty="0" smtClean="0">
                <a:latin typeface="Calibri"/>
                <a:cs typeface="Calibri"/>
              </a:rPr>
              <a:t>Greater isolation</a:t>
            </a:r>
          </a:p>
          <a:p>
            <a:pPr marL="285750" indent="-285750">
              <a:buFontTx/>
              <a:buChar char="-"/>
            </a:pPr>
            <a:r>
              <a:rPr lang="en-US" dirty="0" smtClean="0">
                <a:latin typeface="Calibri"/>
                <a:cs typeface="Calibri"/>
              </a:rPr>
              <a:t>Median price drops below 1</a:t>
            </a:r>
            <a:endParaRPr lang="en-US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48454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Are markets efficient?</a:t>
            </a:r>
          </a:p>
          <a:p>
            <a:r>
              <a:rPr lang="en-US" dirty="0" smtClean="0"/>
              <a:t>If they are, then returns follow a random walks</a:t>
            </a:r>
          </a:p>
          <a:p>
            <a:r>
              <a:rPr lang="en-US" dirty="0" smtClean="0"/>
              <a:t>The efficient market hypothesis (EMH)</a:t>
            </a:r>
          </a:p>
          <a:p>
            <a:pPr lvl="1"/>
            <a:r>
              <a:rPr lang="en-US" dirty="0" smtClean="0"/>
              <a:t>The price is right</a:t>
            </a:r>
          </a:p>
          <a:p>
            <a:pPr lvl="1"/>
            <a:r>
              <a:rPr lang="en-US" dirty="0" smtClean="0"/>
              <a:t>No free lunch</a:t>
            </a:r>
          </a:p>
          <a:p>
            <a:r>
              <a:rPr lang="en-US" dirty="0" smtClean="0"/>
              <a:t>The evidence against is mixed</a:t>
            </a:r>
          </a:p>
          <a:p>
            <a:pPr lvl="1"/>
            <a:r>
              <a:rPr lang="en-US" dirty="0" smtClean="0"/>
              <a:t>Few have beaten the market BUT</a:t>
            </a:r>
          </a:p>
          <a:p>
            <a:pPr lvl="1"/>
            <a:r>
              <a:rPr lang="en-US" dirty="0" smtClean="0"/>
              <a:t>The price may not be right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019880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762000"/>
            <a:ext cx="8229600" cy="1066800"/>
          </a:xfrm>
        </p:spPr>
        <p:txBody>
          <a:bodyPr>
            <a:normAutofit/>
          </a:bodyPr>
          <a:lstStyle/>
          <a:p>
            <a:r>
              <a:rPr lang="en-US" dirty="0" smtClean="0"/>
              <a:t>A random walk</a:t>
            </a:r>
            <a:endParaRPr lang="en-US" sz="2200" dirty="0"/>
          </a:p>
        </p:txBody>
      </p:sp>
      <p:pic>
        <p:nvPicPr>
          <p:cNvPr id="6" name="Picture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676400"/>
            <a:ext cx="6477000" cy="4724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04993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900" y="838200"/>
            <a:ext cx="8229600" cy="5715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40642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Within EMH - The Price is Right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Goes to the point of rationality</a:t>
            </a:r>
          </a:p>
          <a:p>
            <a:r>
              <a:rPr lang="en-US" dirty="0" smtClean="0"/>
              <a:t>Assets will sell for their intrinsic value</a:t>
            </a:r>
          </a:p>
          <a:p>
            <a:pPr lvl="1"/>
            <a:r>
              <a:rPr lang="en-US" dirty="0" smtClean="0"/>
              <a:t>Intrinsic value = Net Present Value of the future cash flows of a company? </a:t>
            </a:r>
            <a:r>
              <a:rPr lang="en-US" i="1" dirty="0" smtClean="0"/>
              <a:t>Dividends provide proxy</a:t>
            </a:r>
          </a:p>
          <a:p>
            <a:pPr lvl="1"/>
            <a:r>
              <a:rPr lang="en-US" dirty="0" smtClean="0"/>
              <a:t>Price </a:t>
            </a:r>
            <a:r>
              <a:rPr lang="en-US" dirty="0"/>
              <a:t>will not diverge from intrinsic value </a:t>
            </a:r>
            <a:endParaRPr lang="en-US" dirty="0" smtClean="0"/>
          </a:p>
          <a:p>
            <a:pPr lvl="1"/>
            <a:r>
              <a:rPr lang="en-US" dirty="0" smtClean="0"/>
              <a:t>How could anyone know that?</a:t>
            </a:r>
          </a:p>
          <a:p>
            <a:pPr lvl="1"/>
            <a:endParaRPr lang="en-US" dirty="0"/>
          </a:p>
          <a:p>
            <a:r>
              <a:rPr lang="en-US" dirty="0" smtClean="0"/>
              <a:t>Note - this part is not even testable.</a:t>
            </a:r>
          </a:p>
          <a:p>
            <a:r>
              <a:rPr lang="en-US" dirty="0" smtClean="0"/>
              <a:t>Shiller (1980) did produce evidence that this does not hold</a:t>
            </a:r>
          </a:p>
        </p:txBody>
      </p:sp>
    </p:spTree>
    <p:extLst>
      <p:ext uri="{BB962C8B-B14F-4D97-AF65-F5344CB8AC3E}">
        <p14:creationId xmlns:p14="http://schemas.microsoft.com/office/powerpoint/2010/main" val="1100581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Alternative frameworks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If not a representative agent then what?</a:t>
            </a:r>
          </a:p>
          <a:p>
            <a:r>
              <a:rPr lang="en-US" dirty="0" smtClean="0"/>
              <a:t>Amongst others there is possibility of</a:t>
            </a:r>
          </a:p>
          <a:p>
            <a:pPr lvl="1"/>
            <a:r>
              <a:rPr lang="en-US" dirty="0" smtClean="0"/>
              <a:t>Complex System</a:t>
            </a:r>
          </a:p>
          <a:p>
            <a:pPr lvl="1"/>
            <a:r>
              <a:rPr lang="en-US" dirty="0" smtClean="0"/>
              <a:t>Behavioral Finance</a:t>
            </a:r>
          </a:p>
          <a:p>
            <a:pPr lvl="1"/>
            <a:r>
              <a:rPr lang="en-US" dirty="0" smtClean="0"/>
              <a:t>Bounded Rationality</a:t>
            </a:r>
          </a:p>
          <a:p>
            <a:pPr lvl="1"/>
            <a:r>
              <a:rPr lang="en-US" dirty="0" smtClean="0"/>
              <a:t>Herding</a:t>
            </a:r>
          </a:p>
          <a:p>
            <a:pPr lvl="1"/>
            <a:endParaRPr lang="en-US" dirty="0"/>
          </a:p>
          <a:p>
            <a:r>
              <a:rPr lang="en-US" dirty="0" smtClean="0"/>
              <a:t>Why these?</a:t>
            </a:r>
          </a:p>
          <a:p>
            <a:pPr lvl="1"/>
            <a:r>
              <a:rPr lang="en-US" dirty="0" smtClean="0"/>
              <a:t>Can analyze via an ABM</a:t>
            </a:r>
          </a:p>
          <a:p>
            <a:pPr lvl="1"/>
            <a:r>
              <a:rPr lang="en-US" dirty="0" smtClean="0"/>
              <a:t>Allows for the inclusion of networks</a:t>
            </a:r>
          </a:p>
        </p:txBody>
      </p:sp>
    </p:spTree>
    <p:extLst>
      <p:ext uri="{BB962C8B-B14F-4D97-AF65-F5344CB8AC3E}">
        <p14:creationId xmlns:p14="http://schemas.microsoft.com/office/powerpoint/2010/main" val="2318191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May be there are other ways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</a:t>
            </a:r>
            <a:r>
              <a:rPr lang="en-US" dirty="0" smtClean="0"/>
              <a:t>omplex </a:t>
            </a:r>
            <a:r>
              <a:rPr lang="en-US" dirty="0"/>
              <a:t>system should have most if not all of the following</a:t>
            </a:r>
          </a:p>
          <a:p>
            <a:pPr lvl="1"/>
            <a:r>
              <a:rPr lang="en-US" dirty="0"/>
              <a:t>f</a:t>
            </a:r>
            <a:r>
              <a:rPr lang="en-US" dirty="0" smtClean="0"/>
              <a:t>eedback</a:t>
            </a:r>
            <a:endParaRPr lang="en-US" dirty="0"/>
          </a:p>
          <a:p>
            <a:pPr lvl="1"/>
            <a:r>
              <a:rPr lang="en-US" dirty="0" smtClean="0"/>
              <a:t>non-stationarity</a:t>
            </a:r>
            <a:endParaRPr lang="en-US" dirty="0"/>
          </a:p>
          <a:p>
            <a:pPr lvl="1"/>
            <a:r>
              <a:rPr lang="en-US" dirty="0"/>
              <a:t>many interacting agents</a:t>
            </a:r>
          </a:p>
          <a:p>
            <a:pPr lvl="1"/>
            <a:r>
              <a:rPr lang="en-US" dirty="0"/>
              <a:t>adaptation</a:t>
            </a:r>
          </a:p>
          <a:p>
            <a:pPr lvl="1"/>
            <a:r>
              <a:rPr lang="en-US" dirty="0"/>
              <a:t>evolution</a:t>
            </a:r>
          </a:p>
          <a:p>
            <a:pPr lvl="1"/>
            <a:r>
              <a:rPr lang="en-US" dirty="0"/>
              <a:t>single </a:t>
            </a:r>
            <a:r>
              <a:rPr lang="en-US" dirty="0" smtClean="0"/>
              <a:t>realization</a:t>
            </a:r>
            <a:endParaRPr lang="en-US" dirty="0"/>
          </a:p>
          <a:p>
            <a:pPr lvl="1"/>
            <a:r>
              <a:rPr lang="en-US" dirty="0"/>
              <a:t>open system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0424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Urban">
  <a:themeElements>
    <a:clrScheme name="GMU">
      <a:dk1>
        <a:sysClr val="windowText" lastClr="000000"/>
      </a:dk1>
      <a:lt1>
        <a:sysClr val="window" lastClr="FFFFFF"/>
      </a:lt1>
      <a:dk2>
        <a:srgbClr val="006600"/>
      </a:dk2>
      <a:lt2>
        <a:srgbClr val="DEDEDE"/>
      </a:lt2>
      <a:accent1>
        <a:srgbClr val="008000"/>
      </a:accent1>
      <a:accent2>
        <a:srgbClr val="CCCC00"/>
      </a:accent2>
      <a:accent3>
        <a:srgbClr val="33CC33"/>
      </a:accent3>
      <a:accent4>
        <a:srgbClr val="FFFF00"/>
      </a:accent4>
      <a:accent5>
        <a:srgbClr val="7F7F7F"/>
      </a:accent5>
      <a:accent6>
        <a:srgbClr val="666633"/>
      </a:accent6>
      <a:hlink>
        <a:srgbClr val="67AFBD"/>
      </a:hlink>
      <a:folHlink>
        <a:srgbClr val="C2A874"/>
      </a:folHlink>
    </a:clrScheme>
    <a:fontScheme name="Urban">
      <a:majorFont>
        <a:latin typeface="Trebuchet MS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Georgia"/>
        <a:ea typeface=""/>
        <a:cs typeface=""/>
        <a:font script="Jpan" typeface="HG明朝B"/>
        <a:font script="Hang" typeface="맑은 고딕"/>
        <a:font script="Hans" typeface="宋体"/>
        <a:font script="Hant" typeface="新細明體"/>
        <a:font script="Arab" typeface="Arial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Urban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255000"/>
              </a:schemeClr>
            </a:gs>
            <a:gs pos="55000">
              <a:schemeClr val="phClr">
                <a:tint val="12000"/>
                <a:satMod val="255000"/>
              </a:schemeClr>
            </a:gs>
            <a:gs pos="100000">
              <a:schemeClr val="phClr"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gradFill rotWithShape="1">
          <a:gsLst>
            <a:gs pos="0">
              <a:schemeClr val="phClr">
                <a:tint val="43000"/>
                <a:satMod val="165000"/>
              </a:schemeClr>
            </a:gs>
            <a:gs pos="55000">
              <a:schemeClr val="phClr">
                <a:tint val="83000"/>
                <a:satMod val="155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-40000" t="-90000" r="140000" b="19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15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flat" dir="t">
              <a:rot lat="0" lon="0" rev="20040000"/>
            </a:lightRig>
          </a:scene3d>
          <a:sp3d contourW="12700" prstMaterial="dkEdge">
            <a:bevelT w="25400" h="38100" prst="convex"/>
            <a:contourClr>
              <a:schemeClr val="phClr">
                <a:satMod val="115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100000">
              <a:schemeClr val="phClr">
                <a:tint val="80000"/>
                <a:satMod val="250000"/>
              </a:schemeClr>
            </a:gs>
            <a:gs pos="60000">
              <a:schemeClr val="phClr">
                <a:shade val="38000"/>
                <a:satMod val="175000"/>
              </a:schemeClr>
            </a:gs>
            <a:gs pos="0">
              <a:schemeClr val="phClr">
                <a:shade val="30000"/>
                <a:satMod val="175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</a:schemeClr>
              <a:schemeClr val="phClr">
                <a:tint val="96000"/>
                <a:satMod val="15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Urban</Template>
  <TotalTime>13659</TotalTime>
  <Words>939</Words>
  <Application>Microsoft Macintosh PowerPoint</Application>
  <PresentationFormat>On-screen Show (4:3)</PresentationFormat>
  <Paragraphs>210</Paragraphs>
  <Slides>32</Slides>
  <Notes>4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0" baseType="lpstr">
      <vt:lpstr>Calibri</vt:lpstr>
      <vt:lpstr>Cambria Math</vt:lpstr>
      <vt:lpstr>Georgia</vt:lpstr>
      <vt:lpstr>Times New Roman</vt:lpstr>
      <vt:lpstr>Wingdings 2</vt:lpstr>
      <vt:lpstr>Arial</vt:lpstr>
      <vt:lpstr>Urban</vt:lpstr>
      <vt:lpstr>Document</vt:lpstr>
      <vt:lpstr>12th Artificial Economics Conference  </vt:lpstr>
      <vt:lpstr>Agenda  </vt:lpstr>
      <vt:lpstr>Research Motivation</vt:lpstr>
      <vt:lpstr>Background</vt:lpstr>
      <vt:lpstr>A random walk</vt:lpstr>
      <vt:lpstr>PowerPoint Presentation</vt:lpstr>
      <vt:lpstr>Within EMH - The Price is Right</vt:lpstr>
      <vt:lpstr>Alternative frameworks</vt:lpstr>
      <vt:lpstr>May be there are other ways</vt:lpstr>
      <vt:lpstr>Finding a model</vt:lpstr>
      <vt:lpstr>Breaking down the model</vt:lpstr>
      <vt:lpstr>Breaking down the model</vt:lpstr>
      <vt:lpstr>The flow of the model</vt:lpstr>
      <vt:lpstr>Variations made to the H&amp;S model</vt:lpstr>
      <vt:lpstr>Lattice and scale-free networks </vt:lpstr>
      <vt:lpstr>Change to public information</vt:lpstr>
      <vt:lpstr>Earning surprise/disappointment</vt:lpstr>
      <vt:lpstr>The Australian Example</vt:lpstr>
      <vt:lpstr>The dividend mechanism </vt:lpstr>
      <vt:lpstr>Revised model vs. the base H&amp;S</vt:lpstr>
      <vt:lpstr>Revised model vs. the bubble H&amp;S </vt:lpstr>
      <vt:lpstr>The effect of adding a dividend</vt:lpstr>
      <vt:lpstr>The effect of adding a dividend</vt:lpstr>
      <vt:lpstr>The impact of a scale-free network</vt:lpstr>
      <vt:lpstr>The impact of a scale-free network</vt:lpstr>
      <vt:lpstr>How does it happen?</vt:lpstr>
      <vt:lpstr>PowerPoint Presentation</vt:lpstr>
      <vt:lpstr>Implication</vt:lpstr>
      <vt:lpstr>Summary</vt:lpstr>
      <vt:lpstr>PowerPoint Presentation</vt:lpstr>
      <vt:lpstr>The impact of different networks</vt:lpstr>
      <vt:lpstr>The impact of different networks</vt:lpstr>
    </vt:vector>
  </TitlesOfParts>
  <Manager/>
  <Company>Microsoft</Company>
  <LinksUpToDate>false</LinksUpToDate>
  <SharedDoc>false</SharedDoc>
  <HyperlinkBase/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Battle of Britain</dc:title>
  <dc:subject/>
  <dc:creator>Matthew Oldham</dc:creator>
  <cp:keywords/>
  <dc:description/>
  <cp:lastModifiedBy>Matthew Oldham</cp:lastModifiedBy>
  <cp:revision>961</cp:revision>
  <dcterms:created xsi:type="dcterms:W3CDTF">2014-10-09T15:21:13Z</dcterms:created>
  <dcterms:modified xsi:type="dcterms:W3CDTF">2016-09-21T07:02:10Z</dcterms:modified>
  <cp:category/>
</cp:coreProperties>
</file>